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86"/>
  </p:notesMasterIdLst>
  <p:handoutMasterIdLst>
    <p:handoutMasterId r:id="rId8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3" r:id="rId78"/>
    <p:sldId id="334" r:id="rId79"/>
    <p:sldId id="335" r:id="rId80"/>
    <p:sldId id="336" r:id="rId81"/>
    <p:sldId id="337" r:id="rId82"/>
    <p:sldId id="338" r:id="rId83"/>
    <p:sldId id="339" r:id="rId84"/>
    <p:sldId id="34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9" autoAdjust="0"/>
    <p:restoredTop sz="94434" autoAdjust="0"/>
  </p:normalViewPr>
  <p:slideViewPr>
    <p:cSldViewPr snapToGrid="0" showGuides="1">
      <p:cViewPr varScale="1">
        <p:scale>
          <a:sx n="123" d="100"/>
          <a:sy n="123" d="100"/>
        </p:scale>
        <p:origin x="126" y="24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A440DA-2467-4D08-B722-1EACAC86A828}" type="datetimeFigureOut">
              <a:rPr lang="en-GB" smtClean="0"/>
              <a:t>26/02/2024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71E110-0D63-457B-B2EC-DD9173207DE7}" type="slidenum">
              <a:rPr lang="en-GB" smtClean="0"/>
              <a:t>‹#›</a:t>
            </a:fld>
            <a:endParaRPr lang="en-GB"/>
          </a:p>
        </p:txBody>
      </p:sp>
    </p:spTree>
    <p:extLst>
      <p:ext uri="{BB962C8B-B14F-4D97-AF65-F5344CB8AC3E}">
        <p14:creationId xmlns:p14="http://schemas.microsoft.com/office/powerpoint/2010/main" val="167129508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79F0E-183C-476A-934F-13D2367E132E}" type="datetimeFigureOut">
              <a:rPr lang="en-GB" smtClean="0"/>
              <a:t>26/02/2024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BDC25-5E10-47DF-A4B1-D65FFEAEF417}" type="slidenum">
              <a:rPr lang="en-GB" smtClean="0"/>
              <a:t>‹#›</a:t>
            </a:fld>
            <a:endParaRPr lang="en-GB"/>
          </a:p>
        </p:txBody>
      </p:sp>
    </p:spTree>
    <p:extLst>
      <p:ext uri="{BB962C8B-B14F-4D97-AF65-F5344CB8AC3E}">
        <p14:creationId xmlns:p14="http://schemas.microsoft.com/office/powerpoint/2010/main" val="111648434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9BDC25-5E10-47DF-A4B1-D65FFEAEF417}" type="slidenum">
              <a:rPr lang="en-GB" smtClean="0"/>
              <a:t>1</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00001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FE9BDC25-5E10-47DF-A4B1-D65FFEAEF417}" type="slidenum">
              <a:rPr lang="en-GB" smtClean="0"/>
              <a:t>7</a:t>
            </a:fld>
            <a:endParaRPr lang="en-GB" dirty="0"/>
          </a:p>
        </p:txBody>
      </p:sp>
    </p:spTree>
    <p:extLst>
      <p:ext uri="{BB962C8B-B14F-4D97-AF65-F5344CB8AC3E}">
        <p14:creationId xmlns:p14="http://schemas.microsoft.com/office/powerpoint/2010/main" val="353847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D19820-92E1-4E9A-8748-B74521E3372F}"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644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5CB9AB-54BA-45AB-BCCD-7E98DCCF30D5}"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5152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CC856-5489-484F-984C-AE37D8D5876F}"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1168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BEA81-1148-47A8-9F5E-22C3B3B952A9}"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6558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A303BC-2D22-4520-BFDC-0A1723ECA67E}" type="datetime1">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481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F3B136-B89A-4ED3-B320-B9F7E0AA3FC3}"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989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9ED7F5-A4D0-4967-8AE3-47BC6E5F1956}" type="datetime1">
              <a:rPr lang="en-US" smtClean="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4590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CB9C8E-0861-4404-A1B4-C813C5C79390}" type="datetime1">
              <a:rPr lang="en-US"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794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62EC8-6A1C-4505-BC2F-D63C7CC3CBFA}" type="datetime1">
              <a:rPr lang="en-US" smtClean="0"/>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778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C2C535-639B-43A1-88FA-8A7BF7915DCD}"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2170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A9EFF-C0BB-4752-BDCC-A707E5DE7F79}" type="datetime1">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6765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35349-FEC7-40B1-8F61-8BCE67755D22}" type="datetime1">
              <a:rPr lang="en-US" smtClean="0"/>
              <a:t>2/26/2024</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07758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494312"/>
            <a:ext cx="9448800" cy="1557980"/>
          </a:xfrm>
        </p:spPr>
        <p:txBody>
          <a:bodyPr>
            <a:normAutofit/>
          </a:bodyPr>
          <a:lstStyle/>
          <a:p>
            <a:r>
              <a:rPr lang="en-US" dirty="0">
                <a:latin typeface="Times New Roman" panose="02020603050405020304" pitchFamily="18" charset="0"/>
                <a:cs typeface="Times New Roman" panose="02020603050405020304" pitchFamily="18" charset="0"/>
              </a:rPr>
              <a:t>Maintenance and use of ctu retrievable packer</a:t>
            </a:r>
            <a:endParaRPr lang="en-GB"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27657" y="3258717"/>
            <a:ext cx="9448800" cy="3084129"/>
          </a:xfrm>
        </p:spPr>
        <p:txBody>
          <a:bodyPr>
            <a:normAutofit/>
          </a:bodyPr>
          <a:lstStyle/>
          <a:p>
            <a:pPr algn="ctr"/>
            <a:endParaRPr lang="en-US" dirty="0"/>
          </a:p>
          <a:p>
            <a:pPr algn="ctr"/>
            <a:r>
              <a:rPr lang="en-US" sz="2400" b="1" dirty="0"/>
              <a:t>        By </a:t>
            </a:r>
            <a:r>
              <a:rPr lang="en-US" b="1" dirty="0"/>
              <a:t>:</a:t>
            </a:r>
          </a:p>
          <a:p>
            <a:pPr algn="ctr"/>
            <a:endParaRPr lang="en-US" sz="600" b="1" dirty="0"/>
          </a:p>
          <a:p>
            <a:pPr algn="ctr"/>
            <a:r>
              <a:rPr lang="en-US" sz="2400" b="1">
                <a:latin typeface="Times New Roman" panose="02020603050405020304" pitchFamily="18" charset="0"/>
                <a:cs typeface="Times New Roman" panose="02020603050405020304" pitchFamily="18" charset="0"/>
              </a:rPr>
              <a:t>         Jalal Alali</a:t>
            </a:r>
            <a:endParaRPr lang="en-US" sz="2400" b="1" dirty="0">
              <a:latin typeface="Times New Roman" panose="02020603050405020304" pitchFamily="18" charset="0"/>
              <a:cs typeface="Times New Roman" panose="02020603050405020304" pitchFamily="18" charset="0"/>
            </a:endParaRPr>
          </a:p>
          <a:p>
            <a:pPr algn="ctr"/>
            <a:endParaRPr lang="en-US" sz="3200" dirty="0"/>
          </a:p>
          <a:p>
            <a:r>
              <a:rPr lang="en-US" b="1" dirty="0">
                <a:latin typeface="Times New Roman" panose="02020603050405020304" pitchFamily="18" charset="0"/>
                <a:cs typeface="Times New Roman" panose="02020603050405020304" pitchFamily="18" charset="0"/>
              </a:rPr>
              <a:t>                                                                 Summer 2018</a:t>
            </a:r>
            <a:endParaRPr lang="en-GB"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0" y="-38636"/>
            <a:ext cx="12191999" cy="1326523"/>
          </a:xfrm>
          <a:prstGeom prst="rect">
            <a:avLst/>
          </a:prstGeom>
        </p:spPr>
      </p:pic>
    </p:spTree>
    <p:extLst>
      <p:ext uri="{BB962C8B-B14F-4D97-AF65-F5344CB8AC3E}">
        <p14:creationId xmlns:p14="http://schemas.microsoft.com/office/powerpoint/2010/main" val="1009073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38" y="1647503"/>
            <a:ext cx="8610600" cy="1073675"/>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Tool maintenance process</a:t>
            </a:r>
            <a:br>
              <a:rPr lang="en-GB" b="1" dirty="0">
                <a:latin typeface="Times New Roman" panose="02020603050405020304" pitchFamily="18" charset="0"/>
                <a:cs typeface="Times New Roman" panose="02020603050405020304" pitchFamily="18" charset="0"/>
              </a:rPr>
            </a:br>
            <a:endParaRPr lang="en-GB"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533993604"/>
              </p:ext>
            </p:extLst>
          </p:nvPr>
        </p:nvGraphicFramePr>
        <p:xfrm>
          <a:off x="756880" y="3287819"/>
          <a:ext cx="9779192" cy="2595880"/>
        </p:xfrm>
        <a:graphic>
          <a:graphicData uri="http://schemas.openxmlformats.org/drawingml/2006/table">
            <a:tbl>
              <a:tblPr firstRow="1" bandRow="1">
                <a:tableStyleId>{00A15C55-8517-42AA-B614-E9B94910E393}</a:tableStyleId>
              </a:tblPr>
              <a:tblGrid>
                <a:gridCol w="746751">
                  <a:extLst>
                    <a:ext uri="{9D8B030D-6E8A-4147-A177-3AD203B41FA5}">
                      <a16:colId xmlns:a16="http://schemas.microsoft.com/office/drawing/2014/main" val="20000"/>
                    </a:ext>
                  </a:extLst>
                </a:gridCol>
                <a:gridCol w="4142845">
                  <a:extLst>
                    <a:ext uri="{9D8B030D-6E8A-4147-A177-3AD203B41FA5}">
                      <a16:colId xmlns:a16="http://schemas.microsoft.com/office/drawing/2014/main" val="20001"/>
                    </a:ext>
                  </a:extLst>
                </a:gridCol>
                <a:gridCol w="2382943">
                  <a:extLst>
                    <a:ext uri="{9D8B030D-6E8A-4147-A177-3AD203B41FA5}">
                      <a16:colId xmlns:a16="http://schemas.microsoft.com/office/drawing/2014/main" val="20002"/>
                    </a:ext>
                  </a:extLst>
                </a:gridCol>
                <a:gridCol w="2506653">
                  <a:extLst>
                    <a:ext uri="{9D8B030D-6E8A-4147-A177-3AD203B41FA5}">
                      <a16:colId xmlns:a16="http://schemas.microsoft.com/office/drawing/2014/main" val="20003"/>
                    </a:ext>
                  </a:extLst>
                </a:gridCol>
              </a:tblGrid>
              <a:tr h="370840">
                <a:tc>
                  <a:txBody>
                    <a:bodyPr/>
                    <a:lstStyle/>
                    <a:p>
                      <a:pPr algn="ctr"/>
                      <a:r>
                        <a:rPr lang="en-US" dirty="0">
                          <a:solidFill>
                            <a:schemeClr val="tx1"/>
                          </a:solidFill>
                        </a:rPr>
                        <a:t>No</a:t>
                      </a:r>
                      <a:endParaRPr lang="en-GB" dirty="0">
                        <a:solidFill>
                          <a:schemeClr val="tx1"/>
                        </a:solidFill>
                      </a:endParaRPr>
                    </a:p>
                  </a:txBody>
                  <a:tcPr/>
                </a:tc>
                <a:tc>
                  <a:txBody>
                    <a:bodyPr/>
                    <a:lstStyle/>
                    <a:p>
                      <a:pPr algn="ctr"/>
                      <a:r>
                        <a:rPr lang="en-US" dirty="0"/>
                        <a:t>Tool Name</a:t>
                      </a:r>
                      <a:endParaRPr lang="en-GB" dirty="0"/>
                    </a:p>
                  </a:txBody>
                  <a:tcPr/>
                </a:tc>
                <a:tc>
                  <a:txBody>
                    <a:bodyPr/>
                    <a:lstStyle/>
                    <a:p>
                      <a:pPr algn="ctr"/>
                      <a:r>
                        <a:rPr lang="en-GB" sz="1800" b="1" kern="1200" dirty="0">
                          <a:solidFill>
                            <a:schemeClr val="lt1"/>
                          </a:solidFill>
                          <a:effectLst/>
                          <a:latin typeface="+mn-lt"/>
                          <a:ea typeface="+mn-ea"/>
                          <a:cs typeface="+mn-cs"/>
                        </a:rPr>
                        <a:t>Quantity</a:t>
                      </a:r>
                      <a:endParaRPr lang="en-GB" dirty="0"/>
                    </a:p>
                  </a:txBody>
                  <a:tcPr/>
                </a:tc>
                <a:tc>
                  <a:txBody>
                    <a:bodyPr/>
                    <a:lstStyle/>
                    <a:p>
                      <a:pPr algn="ctr"/>
                      <a:r>
                        <a:rPr lang="en-GB" sz="1800" b="1" kern="1200" dirty="0">
                          <a:solidFill>
                            <a:schemeClr val="lt1"/>
                          </a:solidFill>
                          <a:effectLst/>
                          <a:latin typeface="+mn-lt"/>
                          <a:ea typeface="+mn-ea"/>
                          <a:cs typeface="+mn-cs"/>
                        </a:rPr>
                        <a:t>Note</a:t>
                      </a:r>
                      <a:endParaRPr lang="en-GB" dirty="0"/>
                    </a:p>
                  </a:txBody>
                  <a:tcPr/>
                </a:tc>
                <a:extLst>
                  <a:ext uri="{0D108BD9-81ED-4DB2-BD59-A6C34878D82A}">
                    <a16:rowId xmlns:a16="http://schemas.microsoft.com/office/drawing/2014/main" val="10000"/>
                  </a:ext>
                </a:extLst>
              </a:tr>
              <a:tr h="370840">
                <a:tc>
                  <a:txBody>
                    <a:bodyPr/>
                    <a:lstStyle/>
                    <a:p>
                      <a:pPr algn="ctr"/>
                      <a:r>
                        <a:rPr lang="en-US" dirty="0"/>
                        <a:t>1</a:t>
                      </a:r>
                      <a:endParaRPr lang="en-GB" dirty="0"/>
                    </a:p>
                  </a:txBody>
                  <a:tcPr/>
                </a:tc>
                <a:tc>
                  <a:txBody>
                    <a:bodyPr/>
                    <a:lstStyle/>
                    <a:p>
                      <a:pPr algn="ctr"/>
                      <a:r>
                        <a:rPr lang="en-US" dirty="0"/>
                        <a:t>Vise</a:t>
                      </a:r>
                      <a:endParaRPr lang="en-GB" dirty="0"/>
                    </a:p>
                  </a:txBody>
                  <a:tcPr/>
                </a:tc>
                <a:tc>
                  <a:txBody>
                    <a:bodyPr/>
                    <a:lstStyle/>
                    <a:p>
                      <a:pPr algn="ctr"/>
                      <a:r>
                        <a:rPr lang="en-US" dirty="0"/>
                        <a:t>1</a:t>
                      </a:r>
                      <a:endParaRPr lang="en-GB" dirty="0"/>
                    </a:p>
                  </a:txBody>
                  <a:tcPr/>
                </a:tc>
                <a:tc>
                  <a:txBody>
                    <a:bodyPr/>
                    <a:lstStyle/>
                    <a:p>
                      <a:pPr algn="ctr"/>
                      <a:endParaRPr lang="en-GB" dirty="0"/>
                    </a:p>
                  </a:txBody>
                  <a:tcPr/>
                </a:tc>
                <a:extLst>
                  <a:ext uri="{0D108BD9-81ED-4DB2-BD59-A6C34878D82A}">
                    <a16:rowId xmlns:a16="http://schemas.microsoft.com/office/drawing/2014/main" val="10001"/>
                  </a:ext>
                </a:extLst>
              </a:tr>
              <a:tr h="370840">
                <a:tc>
                  <a:txBody>
                    <a:bodyPr/>
                    <a:lstStyle/>
                    <a:p>
                      <a:pPr algn="ctr"/>
                      <a:r>
                        <a:rPr lang="en-US" dirty="0"/>
                        <a:t>2</a:t>
                      </a:r>
                      <a:endParaRPr lang="en-GB" dirty="0"/>
                    </a:p>
                  </a:txBody>
                  <a:tcPr/>
                </a:tc>
                <a:tc>
                  <a:txBody>
                    <a:bodyPr/>
                    <a:lstStyle/>
                    <a:p>
                      <a:pPr algn="ctr"/>
                      <a:r>
                        <a:rPr lang="en-GB" dirty="0"/>
                        <a:t>24”Pipe wrenches</a:t>
                      </a:r>
                    </a:p>
                  </a:txBody>
                  <a:tcPr/>
                </a:tc>
                <a:tc>
                  <a:txBody>
                    <a:bodyPr/>
                    <a:lstStyle/>
                    <a:p>
                      <a:pPr algn="ctr"/>
                      <a:r>
                        <a:rPr lang="en-US" dirty="0"/>
                        <a:t>2</a:t>
                      </a:r>
                      <a:endParaRPr lang="en-GB" dirty="0"/>
                    </a:p>
                  </a:txBody>
                  <a:tcPr/>
                </a:tc>
                <a:tc>
                  <a:txBody>
                    <a:bodyPr/>
                    <a:lstStyle/>
                    <a:p>
                      <a:pPr algn="ctr"/>
                      <a:endParaRPr lang="en-GB" dirty="0"/>
                    </a:p>
                  </a:txBody>
                  <a:tcPr/>
                </a:tc>
                <a:extLst>
                  <a:ext uri="{0D108BD9-81ED-4DB2-BD59-A6C34878D82A}">
                    <a16:rowId xmlns:a16="http://schemas.microsoft.com/office/drawing/2014/main" val="10002"/>
                  </a:ext>
                </a:extLst>
              </a:tr>
              <a:tr h="370840">
                <a:tc>
                  <a:txBody>
                    <a:bodyPr/>
                    <a:lstStyle/>
                    <a:p>
                      <a:pPr algn="ctr"/>
                      <a:r>
                        <a:rPr lang="en-US" dirty="0"/>
                        <a:t>3</a:t>
                      </a:r>
                      <a:endParaRPr lang="en-GB" dirty="0"/>
                    </a:p>
                  </a:txBody>
                  <a:tcPr/>
                </a:tc>
                <a:tc>
                  <a:txBody>
                    <a:bodyPr/>
                    <a:lstStyle/>
                    <a:p>
                      <a:pPr algn="ctr"/>
                      <a:r>
                        <a:rPr lang="en-GB" dirty="0"/>
                        <a:t>Adjustable wrench</a:t>
                      </a:r>
                    </a:p>
                  </a:txBody>
                  <a:tcPr/>
                </a:tc>
                <a:tc>
                  <a:txBody>
                    <a:bodyPr/>
                    <a:lstStyle/>
                    <a:p>
                      <a:pPr algn="ctr"/>
                      <a:r>
                        <a:rPr lang="en-US" dirty="0"/>
                        <a:t>1</a:t>
                      </a:r>
                      <a:endParaRPr lang="en-GB" dirty="0"/>
                    </a:p>
                  </a:txBody>
                  <a:tcPr/>
                </a:tc>
                <a:tc>
                  <a:txBody>
                    <a:bodyPr/>
                    <a:lstStyle/>
                    <a:p>
                      <a:pPr algn="ctr"/>
                      <a:endParaRPr lang="en-GB" dirty="0"/>
                    </a:p>
                  </a:txBody>
                  <a:tcPr/>
                </a:tc>
                <a:extLst>
                  <a:ext uri="{0D108BD9-81ED-4DB2-BD59-A6C34878D82A}">
                    <a16:rowId xmlns:a16="http://schemas.microsoft.com/office/drawing/2014/main" val="10003"/>
                  </a:ext>
                </a:extLst>
              </a:tr>
              <a:tr h="370840">
                <a:tc>
                  <a:txBody>
                    <a:bodyPr/>
                    <a:lstStyle/>
                    <a:p>
                      <a:pPr algn="ctr"/>
                      <a:r>
                        <a:rPr lang="en-US" dirty="0"/>
                        <a:t>4</a:t>
                      </a:r>
                      <a:endParaRPr lang="en-GB" dirty="0"/>
                    </a:p>
                  </a:txBody>
                  <a:tcPr/>
                </a:tc>
                <a:tc>
                  <a:txBody>
                    <a:bodyPr/>
                    <a:lstStyle/>
                    <a:p>
                      <a:pPr algn="ctr"/>
                      <a:r>
                        <a:rPr lang="en-GB" sz="1800" kern="1200" dirty="0">
                          <a:solidFill>
                            <a:schemeClr val="dk1"/>
                          </a:solidFill>
                          <a:effectLst/>
                          <a:latin typeface="+mn-lt"/>
                          <a:ea typeface="+mn-ea"/>
                          <a:cs typeface="+mn-cs"/>
                        </a:rPr>
                        <a:t>Allen wrench</a:t>
                      </a:r>
                      <a:endParaRPr lang="en-GB" dirty="0"/>
                    </a:p>
                  </a:txBody>
                  <a:tcPr/>
                </a:tc>
                <a:tc>
                  <a:txBody>
                    <a:bodyPr/>
                    <a:lstStyle/>
                    <a:p>
                      <a:pPr algn="ctr"/>
                      <a:r>
                        <a:rPr lang="en-US" dirty="0"/>
                        <a:t>Some</a:t>
                      </a:r>
                      <a:endParaRPr lang="en-GB" dirty="0"/>
                    </a:p>
                  </a:txBody>
                  <a:tcPr/>
                </a:tc>
                <a:tc>
                  <a:txBody>
                    <a:bodyPr/>
                    <a:lstStyle/>
                    <a:p>
                      <a:pPr algn="ctr"/>
                      <a:endParaRPr lang="en-GB" dirty="0"/>
                    </a:p>
                  </a:txBody>
                  <a:tcPr/>
                </a:tc>
                <a:extLst>
                  <a:ext uri="{0D108BD9-81ED-4DB2-BD59-A6C34878D82A}">
                    <a16:rowId xmlns:a16="http://schemas.microsoft.com/office/drawing/2014/main" val="10004"/>
                  </a:ext>
                </a:extLst>
              </a:tr>
              <a:tr h="370840">
                <a:tc>
                  <a:txBody>
                    <a:bodyPr/>
                    <a:lstStyle/>
                    <a:p>
                      <a:pPr algn="ctr"/>
                      <a:r>
                        <a:rPr lang="en-US" dirty="0"/>
                        <a:t>5</a:t>
                      </a:r>
                      <a:endParaRPr lang="en-GB" dirty="0"/>
                    </a:p>
                  </a:txBody>
                  <a:tcPr/>
                </a:tc>
                <a:tc>
                  <a:txBody>
                    <a:bodyPr/>
                    <a:lstStyle/>
                    <a:p>
                      <a:pPr algn="ctr"/>
                      <a:r>
                        <a:rPr lang="en-GB" sz="1800" kern="1200" dirty="0">
                          <a:solidFill>
                            <a:schemeClr val="dk1"/>
                          </a:solidFill>
                          <a:effectLst/>
                          <a:latin typeface="+mn-lt"/>
                          <a:ea typeface="+mn-ea"/>
                          <a:cs typeface="+mn-cs"/>
                        </a:rPr>
                        <a:t>Common Hand Tools</a:t>
                      </a:r>
                      <a:endParaRPr lang="en-GB" dirty="0"/>
                    </a:p>
                  </a:txBody>
                  <a:tcPr/>
                </a:tc>
                <a:tc>
                  <a:txBody>
                    <a:bodyPr/>
                    <a:lstStyle/>
                    <a:p>
                      <a:pPr algn="ctr"/>
                      <a:r>
                        <a:rPr lang="en-US" dirty="0"/>
                        <a:t>some</a:t>
                      </a:r>
                      <a:endParaRPr lang="en-GB" dirty="0"/>
                    </a:p>
                  </a:txBody>
                  <a:tcPr/>
                </a:tc>
                <a:tc>
                  <a:txBody>
                    <a:bodyPr/>
                    <a:lstStyle/>
                    <a:p>
                      <a:pPr algn="ctr"/>
                      <a:endParaRPr lang="en-GB" dirty="0"/>
                    </a:p>
                  </a:txBody>
                  <a:tcPr/>
                </a:tc>
                <a:extLst>
                  <a:ext uri="{0D108BD9-81ED-4DB2-BD59-A6C34878D82A}">
                    <a16:rowId xmlns:a16="http://schemas.microsoft.com/office/drawing/2014/main" val="10005"/>
                  </a:ext>
                </a:extLst>
              </a:tr>
              <a:tr h="370840">
                <a:tc>
                  <a:txBody>
                    <a:bodyPr/>
                    <a:lstStyle/>
                    <a:p>
                      <a:pPr algn="ctr"/>
                      <a:r>
                        <a:rPr lang="en-US" dirty="0"/>
                        <a:t>6</a:t>
                      </a:r>
                      <a:endParaRPr lang="en-GB" dirty="0"/>
                    </a:p>
                  </a:txBody>
                  <a:tcPr/>
                </a:tc>
                <a:tc>
                  <a:txBody>
                    <a:bodyPr/>
                    <a:lstStyle/>
                    <a:p>
                      <a:pPr algn="ctr"/>
                      <a:r>
                        <a:rPr lang="en-GB" sz="1800" kern="1200" dirty="0">
                          <a:solidFill>
                            <a:schemeClr val="dk1"/>
                          </a:solidFill>
                          <a:effectLst/>
                          <a:latin typeface="+mn-lt"/>
                          <a:ea typeface="+mn-ea"/>
                          <a:cs typeface="+mn-cs"/>
                        </a:rPr>
                        <a:t>O ring special tools</a:t>
                      </a:r>
                      <a:endParaRPr lang="en-GB" dirty="0"/>
                    </a:p>
                  </a:txBody>
                  <a:tcPr/>
                </a:tc>
                <a:tc>
                  <a:txBody>
                    <a:bodyPr/>
                    <a:lstStyle/>
                    <a:p>
                      <a:pPr algn="ctr"/>
                      <a:r>
                        <a:rPr lang="en-US" dirty="0"/>
                        <a:t>1</a:t>
                      </a:r>
                      <a:endParaRPr lang="en-GB" dirty="0"/>
                    </a:p>
                  </a:txBody>
                  <a:tcPr/>
                </a:tc>
                <a:tc>
                  <a:txBody>
                    <a:bodyPr/>
                    <a:lstStyle/>
                    <a:p>
                      <a:pPr algn="ctr"/>
                      <a:endParaRPr lang="en-GB" dirty="0"/>
                    </a:p>
                  </a:txBody>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a:blip r:embed="rId2"/>
          <a:stretch>
            <a:fillRect/>
          </a:stretch>
        </p:blipFill>
        <p:spPr>
          <a:xfrm>
            <a:off x="0" y="0"/>
            <a:ext cx="12192000" cy="1262821"/>
          </a:xfrm>
          <a:prstGeom prst="rect">
            <a:avLst/>
          </a:prstGeom>
        </p:spPr>
      </p:pic>
      <p:sp>
        <p:nvSpPr>
          <p:cNvPr id="8" name="TextBox 7"/>
          <p:cNvSpPr txBox="1"/>
          <p:nvPr/>
        </p:nvSpPr>
        <p:spPr>
          <a:xfrm>
            <a:off x="373891" y="2724235"/>
            <a:ext cx="1144421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Thru-Tubing Retrievable Packer </a:t>
            </a:r>
            <a:r>
              <a:rPr lang="en-GB" sz="2000" dirty="0"/>
              <a:t>Tool maintenance special tools and commonly used hand tools</a:t>
            </a:r>
          </a:p>
        </p:txBody>
      </p:sp>
      <p:sp>
        <p:nvSpPr>
          <p:cNvPr id="12" name="TextBox 11"/>
          <p:cNvSpPr txBox="1"/>
          <p:nvPr/>
        </p:nvSpPr>
        <p:spPr>
          <a:xfrm>
            <a:off x="2766799" y="6047173"/>
            <a:ext cx="6005014" cy="369332"/>
          </a:xfrm>
          <a:prstGeom prst="rect">
            <a:avLst/>
          </a:prstGeom>
          <a:noFill/>
        </p:spPr>
        <p:txBody>
          <a:bodyPr wrap="square" rtlCol="0">
            <a:spAutoFit/>
          </a:bodyPr>
          <a:lstStyle/>
          <a:p>
            <a:r>
              <a:rPr lang="en-GB" dirty="0"/>
              <a:t>RTV Packer maintenance hand tool preparation</a:t>
            </a:r>
          </a:p>
        </p:txBody>
      </p:sp>
    </p:spTree>
    <p:extLst>
      <p:ext uri="{BB962C8B-B14F-4D97-AF65-F5344CB8AC3E}">
        <p14:creationId xmlns:p14="http://schemas.microsoft.com/office/powerpoint/2010/main" val="1550754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9" y="1348405"/>
            <a:ext cx="8610600" cy="1293028"/>
          </a:xfrm>
        </p:spPr>
        <p:txBody>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sp>
        <p:nvSpPr>
          <p:cNvPr id="3" name="Content Placeholder 2"/>
          <p:cNvSpPr>
            <a:spLocks noGrp="1"/>
          </p:cNvSpPr>
          <p:nvPr>
            <p:ph idx="1"/>
          </p:nvPr>
        </p:nvSpPr>
        <p:spPr>
          <a:xfrm>
            <a:off x="313899" y="2833875"/>
            <a:ext cx="10820400" cy="4024125"/>
          </a:xfrm>
        </p:spPr>
        <p:txBody>
          <a:bodyPr/>
          <a:lstStyle/>
          <a:p>
            <a:r>
              <a:rPr lang="en-GB" dirty="0"/>
              <a:t>2-5 Safety related requirements</a:t>
            </a:r>
          </a:p>
          <a:p>
            <a:r>
              <a:rPr lang="en-GB" dirty="0"/>
              <a:t>2-5-1 the maintenance place is an indoor maintenance place. Try to avoid the maintenance of windy weather.</a:t>
            </a:r>
          </a:p>
          <a:p>
            <a:r>
              <a:rPr lang="en-GB" dirty="0"/>
              <a:t>2-5-2 Safety identification inspections include, but are not limited to: (1) wearing PPE; (2) avoiding mechanical injuries and the like.</a:t>
            </a:r>
          </a:p>
          <a:p>
            <a:endParaRPr lang="en-GB" dirty="0"/>
          </a:p>
        </p:txBody>
      </p:sp>
      <p:pic>
        <p:nvPicPr>
          <p:cNvPr id="5" name="Picture 4"/>
          <p:cNvPicPr>
            <a:picLocks noChangeAspect="1"/>
          </p:cNvPicPr>
          <p:nvPr/>
        </p:nvPicPr>
        <p:blipFill>
          <a:blip r:embed="rId2"/>
          <a:stretch>
            <a:fillRect/>
          </a:stretch>
        </p:blipFill>
        <p:spPr>
          <a:xfrm>
            <a:off x="0" y="0"/>
            <a:ext cx="12192000" cy="1155963"/>
          </a:xfrm>
          <a:prstGeom prst="rect">
            <a:avLst/>
          </a:prstGeom>
        </p:spPr>
      </p:pic>
    </p:spTree>
    <p:extLst>
      <p:ext uri="{BB962C8B-B14F-4D97-AF65-F5344CB8AC3E}">
        <p14:creationId xmlns:p14="http://schemas.microsoft.com/office/powerpoint/2010/main" val="90130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1210614"/>
          </a:xfrm>
          <a:prstGeom prst="rect">
            <a:avLst/>
          </a:prstGeom>
        </p:spPr>
      </p:pic>
      <p:sp>
        <p:nvSpPr>
          <p:cNvPr id="6" name="Title 1"/>
          <p:cNvSpPr>
            <a:spLocks noGrp="1"/>
          </p:cNvSpPr>
          <p:nvPr>
            <p:ph type="title"/>
          </p:nvPr>
        </p:nvSpPr>
        <p:spPr>
          <a:xfrm>
            <a:off x="341194" y="1429628"/>
            <a:ext cx="8610600" cy="822254"/>
          </a:xfrm>
        </p:spPr>
        <p:txBody>
          <a:bodyPr>
            <a:normAutofit/>
          </a:bodyPr>
          <a:lstStyle/>
          <a:p>
            <a:pPr algn="l"/>
            <a:r>
              <a:rPr lang="en-GB" sz="3600" b="1" dirty="0">
                <a:latin typeface="Times New Roman" panose="02020603050405020304" pitchFamily="18" charset="0"/>
                <a:cs typeface="Times New Roman" panose="02020603050405020304" pitchFamily="18" charset="0"/>
              </a:rPr>
              <a:t>Tool maintenance process</a:t>
            </a:r>
            <a:endParaRPr lang="en-GB" sz="3600" dirty="0"/>
          </a:p>
        </p:txBody>
      </p:sp>
      <p:pic>
        <p:nvPicPr>
          <p:cNvPr id="9"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15654" y="3429000"/>
            <a:ext cx="6536139" cy="342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36163" y="2286230"/>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8" name="TextBox 7"/>
          <p:cNvSpPr txBox="1"/>
          <p:nvPr/>
        </p:nvSpPr>
        <p:spPr>
          <a:xfrm>
            <a:off x="736162" y="2788569"/>
            <a:ext cx="10386763" cy="369332"/>
          </a:xfrm>
          <a:prstGeom prst="rect">
            <a:avLst/>
          </a:prstGeom>
          <a:noFill/>
        </p:spPr>
        <p:txBody>
          <a:bodyPr wrap="square" rtlCol="0">
            <a:spAutoFit/>
          </a:bodyPr>
          <a:lstStyle/>
          <a:p>
            <a:r>
              <a:rPr lang="en-GB" dirty="0"/>
              <a:t>3-1-1 Disassemble the fishing neck [60] and Equalizing sub [64]</a:t>
            </a:r>
          </a:p>
        </p:txBody>
      </p:sp>
      <p:sp>
        <p:nvSpPr>
          <p:cNvPr id="10" name="Text Box 6"/>
          <p:cNvSpPr txBox="1">
            <a:spLocks noChangeArrowheads="1"/>
          </p:cNvSpPr>
          <p:nvPr/>
        </p:nvSpPr>
        <p:spPr bwMode="auto">
          <a:xfrm>
            <a:off x="4228972" y="4105744"/>
            <a:ext cx="1695989" cy="317102"/>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t>fishing neck (60)</a:t>
            </a:r>
            <a:endParaRPr lang="zh-CN" altLang="zh-CN" sz="1400" dirty="0"/>
          </a:p>
        </p:txBody>
      </p:sp>
      <p:cxnSp>
        <p:nvCxnSpPr>
          <p:cNvPr id="11" name="AutoShape 8"/>
          <p:cNvCxnSpPr>
            <a:cxnSpLocks noChangeShapeType="1"/>
          </p:cNvCxnSpPr>
          <p:nvPr/>
        </p:nvCxnSpPr>
        <p:spPr bwMode="auto">
          <a:xfrm>
            <a:off x="5362316" y="4441716"/>
            <a:ext cx="0" cy="503237"/>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12" name="AutoShape 9"/>
          <p:cNvCxnSpPr>
            <a:cxnSpLocks noChangeShapeType="1"/>
          </p:cNvCxnSpPr>
          <p:nvPr/>
        </p:nvCxnSpPr>
        <p:spPr bwMode="auto">
          <a:xfrm>
            <a:off x="7074232" y="3726132"/>
            <a:ext cx="0" cy="1116013"/>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
        <p:nvSpPr>
          <p:cNvPr id="13" name="Text Box 7"/>
          <p:cNvSpPr txBox="1">
            <a:spLocks noChangeArrowheads="1"/>
          </p:cNvSpPr>
          <p:nvPr/>
        </p:nvSpPr>
        <p:spPr bwMode="auto">
          <a:xfrm>
            <a:off x="6237025" y="3455033"/>
            <a:ext cx="2074462" cy="374804"/>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GB" sz="1400" dirty="0"/>
              <a:t> Equalizing sub (64)</a:t>
            </a:r>
            <a:endParaRPr lang="zh-CN" altLang="zh-CN" sz="4000" dirty="0"/>
          </a:p>
        </p:txBody>
      </p:sp>
    </p:spTree>
    <p:extLst>
      <p:ext uri="{BB962C8B-B14F-4D97-AF65-F5344CB8AC3E}">
        <p14:creationId xmlns:p14="http://schemas.microsoft.com/office/powerpoint/2010/main" val="263880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706" y="1247750"/>
            <a:ext cx="8456646" cy="1078547"/>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8"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6598" y="3203575"/>
            <a:ext cx="6673754"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77273"/>
            <a:ext cx="12192000" cy="1249250"/>
          </a:xfrm>
          <a:prstGeom prst="rect">
            <a:avLst/>
          </a:prstGeom>
        </p:spPr>
      </p:pic>
      <p:sp>
        <p:nvSpPr>
          <p:cNvPr id="6" name="TextBox 5"/>
          <p:cNvSpPr txBox="1"/>
          <p:nvPr/>
        </p:nvSpPr>
        <p:spPr>
          <a:xfrm>
            <a:off x="886288" y="2098788"/>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86288" y="2498898"/>
            <a:ext cx="10386763" cy="369332"/>
          </a:xfrm>
          <a:prstGeom prst="rect">
            <a:avLst/>
          </a:prstGeom>
          <a:noFill/>
        </p:spPr>
        <p:txBody>
          <a:bodyPr wrap="square" rtlCol="0">
            <a:spAutoFit/>
          </a:bodyPr>
          <a:lstStyle/>
          <a:p>
            <a:r>
              <a:rPr lang="en-GB" dirty="0"/>
              <a:t>3-1-2 Remove the Equalizing sub [64] and Equalizing sub connector[65]]</a:t>
            </a:r>
          </a:p>
        </p:txBody>
      </p:sp>
      <p:cxnSp>
        <p:nvCxnSpPr>
          <p:cNvPr id="9" name="AutoShape 4"/>
          <p:cNvCxnSpPr>
            <a:cxnSpLocks noChangeShapeType="1"/>
          </p:cNvCxnSpPr>
          <p:nvPr/>
        </p:nvCxnSpPr>
        <p:spPr bwMode="auto">
          <a:xfrm flipH="1" flipV="1">
            <a:off x="5226452" y="5318575"/>
            <a:ext cx="0" cy="863600"/>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
        <p:nvSpPr>
          <p:cNvPr id="10" name="Text Box 3"/>
          <p:cNvSpPr txBox="1">
            <a:spLocks noChangeArrowheads="1"/>
          </p:cNvSpPr>
          <p:nvPr/>
        </p:nvSpPr>
        <p:spPr bwMode="auto">
          <a:xfrm>
            <a:off x="3370997" y="6182175"/>
            <a:ext cx="2116026" cy="33534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GB" sz="1400" dirty="0"/>
              <a:t>Equalizing sub(64)</a:t>
            </a:r>
            <a:endParaRPr lang="zh-CN" altLang="zh-CN" sz="1400" dirty="0"/>
          </a:p>
        </p:txBody>
      </p:sp>
      <p:sp>
        <p:nvSpPr>
          <p:cNvPr id="11" name="Text Box 1"/>
          <p:cNvSpPr txBox="1">
            <a:spLocks noChangeArrowheads="1"/>
          </p:cNvSpPr>
          <p:nvPr/>
        </p:nvSpPr>
        <p:spPr bwMode="auto">
          <a:xfrm>
            <a:off x="6096000" y="6182175"/>
            <a:ext cx="2581419" cy="33534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GB" sz="1400" dirty="0"/>
              <a:t>Equalizing sub connector (65)</a:t>
            </a:r>
            <a:endParaRPr lang="zh-CN" altLang="zh-CN" sz="4000" dirty="0"/>
          </a:p>
        </p:txBody>
      </p:sp>
      <p:cxnSp>
        <p:nvCxnSpPr>
          <p:cNvPr id="12" name="AutoShape 4"/>
          <p:cNvCxnSpPr>
            <a:cxnSpLocks noChangeShapeType="1"/>
          </p:cNvCxnSpPr>
          <p:nvPr/>
        </p:nvCxnSpPr>
        <p:spPr bwMode="auto">
          <a:xfrm flipH="1" flipV="1">
            <a:off x="7426016" y="5182098"/>
            <a:ext cx="353208" cy="1000077"/>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7181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78" y="1348405"/>
            <a:ext cx="8610600" cy="892917"/>
          </a:xfrm>
        </p:spPr>
        <p:txBody>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8964" y="3330054"/>
            <a:ext cx="6114198" cy="352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0"/>
            <a:ext cx="12192000" cy="1155963"/>
          </a:xfrm>
          <a:prstGeom prst="rect">
            <a:avLst/>
          </a:prstGeom>
        </p:spPr>
      </p:pic>
      <p:sp>
        <p:nvSpPr>
          <p:cNvPr id="6" name="TextBox 5"/>
          <p:cNvSpPr txBox="1"/>
          <p:nvPr/>
        </p:nvSpPr>
        <p:spPr>
          <a:xfrm>
            <a:off x="528562" y="2226869"/>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528562" y="2697131"/>
            <a:ext cx="10386763" cy="369332"/>
          </a:xfrm>
          <a:prstGeom prst="rect">
            <a:avLst/>
          </a:prstGeom>
          <a:noFill/>
        </p:spPr>
        <p:txBody>
          <a:bodyPr wrap="square" rtlCol="0">
            <a:spAutoFit/>
          </a:bodyPr>
          <a:lstStyle/>
          <a:p>
            <a:r>
              <a:rPr lang="en-GB" dirty="0"/>
              <a:t>3-1-3 Remove the Equalizing sub connector [65] from the upper Mandrel [30]</a:t>
            </a:r>
          </a:p>
        </p:txBody>
      </p:sp>
      <p:cxnSp>
        <p:nvCxnSpPr>
          <p:cNvPr id="9" name="AutoShape 2"/>
          <p:cNvCxnSpPr>
            <a:cxnSpLocks noChangeShapeType="1"/>
          </p:cNvCxnSpPr>
          <p:nvPr/>
        </p:nvCxnSpPr>
        <p:spPr bwMode="auto">
          <a:xfrm rot="5400000" flipH="1" flipV="1">
            <a:off x="4320071" y="5904025"/>
            <a:ext cx="1044000" cy="468000"/>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10" name="AutoShape 4"/>
          <p:cNvCxnSpPr>
            <a:cxnSpLocks noChangeShapeType="1"/>
          </p:cNvCxnSpPr>
          <p:nvPr/>
        </p:nvCxnSpPr>
        <p:spPr bwMode="auto">
          <a:xfrm flipH="1" flipV="1">
            <a:off x="6436175" y="5472752"/>
            <a:ext cx="16920" cy="982223"/>
          </a:xfrm>
          <a:prstGeom prst="straightConnector1">
            <a:avLst/>
          </a:prstGeom>
          <a:ln>
            <a:headEnd/>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 10"/>
          <p:cNvSpPr/>
          <p:nvPr/>
        </p:nvSpPr>
        <p:spPr>
          <a:xfrm>
            <a:off x="2873997" y="6400704"/>
            <a:ext cx="2370384"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Equalizing sub connector</a:t>
            </a:r>
            <a:endParaRPr lang="en-GB" sz="1400" dirty="0"/>
          </a:p>
        </p:txBody>
      </p:sp>
      <p:sp>
        <p:nvSpPr>
          <p:cNvPr id="13" name="Rectangle 12"/>
          <p:cNvSpPr/>
          <p:nvPr/>
        </p:nvSpPr>
        <p:spPr>
          <a:xfrm>
            <a:off x="5649155" y="6454974"/>
            <a:ext cx="1574041" cy="358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t>upper Mandrel</a:t>
            </a:r>
          </a:p>
        </p:txBody>
      </p:sp>
    </p:spTree>
    <p:extLst>
      <p:ext uri="{BB962C8B-B14F-4D97-AF65-F5344CB8AC3E}">
        <p14:creationId xmlns:p14="http://schemas.microsoft.com/office/powerpoint/2010/main" val="383598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64" y="1184856"/>
            <a:ext cx="8610600" cy="1068299"/>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8"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2256" y="3296344"/>
            <a:ext cx="6209732" cy="353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0"/>
            <a:ext cx="12192000" cy="1184856"/>
          </a:xfrm>
          <a:prstGeom prst="rect">
            <a:avLst/>
          </a:prstGeom>
        </p:spPr>
      </p:pic>
      <p:sp>
        <p:nvSpPr>
          <p:cNvPr id="6" name="TextBox 5"/>
          <p:cNvSpPr txBox="1"/>
          <p:nvPr/>
        </p:nvSpPr>
        <p:spPr>
          <a:xfrm>
            <a:off x="815165" y="1998172"/>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15165" y="2398282"/>
            <a:ext cx="10386763" cy="369332"/>
          </a:xfrm>
          <a:prstGeom prst="rect">
            <a:avLst/>
          </a:prstGeom>
          <a:noFill/>
        </p:spPr>
        <p:txBody>
          <a:bodyPr wrap="square" rtlCol="0">
            <a:spAutoFit/>
          </a:bodyPr>
          <a:lstStyle/>
          <a:p>
            <a:r>
              <a:rPr lang="en-GB" dirty="0"/>
              <a:t>3-1-4 Remove the shear screw (17) on the Equalizing sub[64] </a:t>
            </a:r>
          </a:p>
        </p:txBody>
      </p:sp>
      <p:cxnSp>
        <p:nvCxnSpPr>
          <p:cNvPr id="9" name="AutoShape 2"/>
          <p:cNvCxnSpPr>
            <a:cxnSpLocks noChangeShapeType="1"/>
          </p:cNvCxnSpPr>
          <p:nvPr/>
        </p:nvCxnSpPr>
        <p:spPr bwMode="auto">
          <a:xfrm>
            <a:off x="5155969" y="4174108"/>
            <a:ext cx="0" cy="766541"/>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3409442" y="3701772"/>
            <a:ext cx="2370384"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 (17)</a:t>
            </a:r>
          </a:p>
        </p:txBody>
      </p:sp>
      <p:sp>
        <p:nvSpPr>
          <p:cNvPr id="12" name="Rectangle 11"/>
          <p:cNvSpPr/>
          <p:nvPr/>
        </p:nvSpPr>
        <p:spPr>
          <a:xfrm>
            <a:off x="5779826" y="6269014"/>
            <a:ext cx="204034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 </a:t>
            </a:r>
          </a:p>
        </p:txBody>
      </p:sp>
      <p:cxnSp>
        <p:nvCxnSpPr>
          <p:cNvPr id="16" name="AutoShape 2"/>
          <p:cNvCxnSpPr>
            <a:cxnSpLocks noChangeShapeType="1"/>
          </p:cNvCxnSpPr>
          <p:nvPr/>
        </p:nvCxnSpPr>
        <p:spPr bwMode="auto">
          <a:xfrm flipV="1">
            <a:off x="6691453" y="5562013"/>
            <a:ext cx="610" cy="684575"/>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5333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067" y="1572061"/>
            <a:ext cx="8610600" cy="567717"/>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8" name="Picture 1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4154" y="3428999"/>
            <a:ext cx="577134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0"/>
            <a:ext cx="12192000" cy="1155963"/>
          </a:xfrm>
          <a:prstGeom prst="rect">
            <a:avLst/>
          </a:prstGeom>
        </p:spPr>
      </p:pic>
      <p:sp>
        <p:nvSpPr>
          <p:cNvPr id="6" name="TextBox 5"/>
          <p:cNvSpPr txBox="1"/>
          <p:nvPr/>
        </p:nvSpPr>
        <p:spPr>
          <a:xfrm>
            <a:off x="855331" y="2240525"/>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55331" y="2643857"/>
            <a:ext cx="10386763" cy="369332"/>
          </a:xfrm>
          <a:prstGeom prst="rect">
            <a:avLst/>
          </a:prstGeom>
          <a:noFill/>
        </p:spPr>
        <p:txBody>
          <a:bodyPr wrap="square" rtlCol="0">
            <a:spAutoFit/>
          </a:bodyPr>
          <a:lstStyle/>
          <a:p>
            <a:r>
              <a:rPr lang="en-GB" dirty="0"/>
              <a:t>3-1-5 Separation of Equalizing sub [64] Equalizing sleeve[61] by shock </a:t>
            </a:r>
          </a:p>
        </p:txBody>
      </p:sp>
      <p:sp>
        <p:nvSpPr>
          <p:cNvPr id="9" name="Rectangle 8"/>
          <p:cNvSpPr/>
          <p:nvPr/>
        </p:nvSpPr>
        <p:spPr>
          <a:xfrm>
            <a:off x="6394502" y="6073833"/>
            <a:ext cx="21828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a:t>
            </a:r>
          </a:p>
        </p:txBody>
      </p:sp>
      <p:sp>
        <p:nvSpPr>
          <p:cNvPr id="10" name="Rectangle 9"/>
          <p:cNvSpPr/>
          <p:nvPr/>
        </p:nvSpPr>
        <p:spPr>
          <a:xfrm>
            <a:off x="3848669" y="6424928"/>
            <a:ext cx="224733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Equalizing sleeve(61)</a:t>
            </a:r>
          </a:p>
        </p:txBody>
      </p:sp>
      <p:cxnSp>
        <p:nvCxnSpPr>
          <p:cNvPr id="11" name="AutoShape 2"/>
          <p:cNvCxnSpPr>
            <a:cxnSpLocks noChangeShapeType="1"/>
          </p:cNvCxnSpPr>
          <p:nvPr/>
        </p:nvCxnSpPr>
        <p:spPr bwMode="auto">
          <a:xfrm flipV="1">
            <a:off x="5936775" y="5886024"/>
            <a:ext cx="0" cy="600386"/>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12" name="AutoShape 2"/>
          <p:cNvCxnSpPr>
            <a:cxnSpLocks noChangeShapeType="1"/>
          </p:cNvCxnSpPr>
          <p:nvPr/>
        </p:nvCxnSpPr>
        <p:spPr bwMode="auto">
          <a:xfrm flipV="1">
            <a:off x="7485908" y="5254388"/>
            <a:ext cx="0" cy="816212"/>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89371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71" y="1405709"/>
            <a:ext cx="8610600" cy="796578"/>
          </a:xfrm>
        </p:spPr>
        <p:txBody>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7301" y="3339993"/>
            <a:ext cx="6130342" cy="351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0"/>
            <a:ext cx="12192000" cy="1155963"/>
          </a:xfrm>
          <a:prstGeom prst="rect">
            <a:avLst/>
          </a:prstGeom>
        </p:spPr>
      </p:pic>
      <p:sp>
        <p:nvSpPr>
          <p:cNvPr id="6" name="TextBox 5"/>
          <p:cNvSpPr txBox="1"/>
          <p:nvPr/>
        </p:nvSpPr>
        <p:spPr>
          <a:xfrm>
            <a:off x="855331" y="2240525"/>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55331" y="2643857"/>
            <a:ext cx="10386763" cy="369332"/>
          </a:xfrm>
          <a:prstGeom prst="rect">
            <a:avLst/>
          </a:prstGeom>
          <a:noFill/>
        </p:spPr>
        <p:txBody>
          <a:bodyPr wrap="square" rtlCol="0">
            <a:spAutoFit/>
          </a:bodyPr>
          <a:lstStyle/>
          <a:p>
            <a:r>
              <a:rPr lang="en-GB" dirty="0"/>
              <a:t>3-1-6 Equalizing sub part has been disassembled</a:t>
            </a:r>
          </a:p>
        </p:txBody>
      </p:sp>
      <p:sp>
        <p:nvSpPr>
          <p:cNvPr id="9" name="Rectangle 8"/>
          <p:cNvSpPr/>
          <p:nvPr/>
        </p:nvSpPr>
        <p:spPr>
          <a:xfrm>
            <a:off x="6096000" y="6445423"/>
            <a:ext cx="21828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a:t>
            </a:r>
          </a:p>
        </p:txBody>
      </p:sp>
      <p:sp>
        <p:nvSpPr>
          <p:cNvPr id="10" name="Rectangle 9"/>
          <p:cNvSpPr/>
          <p:nvPr/>
        </p:nvSpPr>
        <p:spPr>
          <a:xfrm>
            <a:off x="7212169" y="5495728"/>
            <a:ext cx="1596980"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 connector(65)</a:t>
            </a:r>
          </a:p>
        </p:txBody>
      </p:sp>
      <p:cxnSp>
        <p:nvCxnSpPr>
          <p:cNvPr id="11" name="Straight Arrow Connector 10"/>
          <p:cNvCxnSpPr/>
          <p:nvPr/>
        </p:nvCxnSpPr>
        <p:spPr>
          <a:xfrm flipH="1" flipV="1">
            <a:off x="7714445" y="4700789"/>
            <a:ext cx="154547" cy="794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flipV="1">
            <a:off x="6362164" y="5908305"/>
            <a:ext cx="566670" cy="5371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991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43" y="1094672"/>
            <a:ext cx="8610600" cy="1094736"/>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6" name="图片 4" descr="C:\Users\LENOVO\Documents\OTS工作\技术资料\井下工具\桥塞资料\第二次拆桥塞\20160412_09243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1989" y="3489577"/>
            <a:ext cx="6033831" cy="3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0" y="0"/>
            <a:ext cx="12192000" cy="1155963"/>
          </a:xfrm>
          <a:prstGeom prst="rect">
            <a:avLst/>
          </a:prstGeom>
        </p:spPr>
      </p:pic>
      <p:sp>
        <p:nvSpPr>
          <p:cNvPr id="7" name="Rectangle 6"/>
          <p:cNvSpPr/>
          <p:nvPr/>
        </p:nvSpPr>
        <p:spPr>
          <a:xfrm>
            <a:off x="4099705" y="3483286"/>
            <a:ext cx="224733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End Cap (19)</a:t>
            </a:r>
          </a:p>
        </p:txBody>
      </p:sp>
      <p:sp>
        <p:nvSpPr>
          <p:cNvPr id="8" name="Rectangle 7"/>
          <p:cNvSpPr/>
          <p:nvPr/>
        </p:nvSpPr>
        <p:spPr>
          <a:xfrm>
            <a:off x="6527416" y="3654900"/>
            <a:ext cx="21828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Bumper Housing (20)</a:t>
            </a:r>
          </a:p>
        </p:txBody>
      </p:sp>
      <p:cxnSp>
        <p:nvCxnSpPr>
          <p:cNvPr id="9" name="Straight Arrow Connector 8"/>
          <p:cNvCxnSpPr/>
          <p:nvPr/>
        </p:nvCxnSpPr>
        <p:spPr>
          <a:xfrm flipH="1">
            <a:off x="7618822" y="4112428"/>
            <a:ext cx="0" cy="576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6100292" y="3937117"/>
            <a:ext cx="1" cy="69492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855331" y="2240525"/>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5" name="TextBox 14"/>
          <p:cNvSpPr txBox="1"/>
          <p:nvPr/>
        </p:nvSpPr>
        <p:spPr>
          <a:xfrm>
            <a:off x="855331" y="2643857"/>
            <a:ext cx="10386763" cy="369332"/>
          </a:xfrm>
          <a:prstGeom prst="rect">
            <a:avLst/>
          </a:prstGeom>
          <a:noFill/>
        </p:spPr>
        <p:txBody>
          <a:bodyPr wrap="square" rtlCol="0">
            <a:spAutoFit/>
          </a:bodyPr>
          <a:lstStyle/>
          <a:p>
            <a:r>
              <a:rPr lang="en-GB" dirty="0"/>
              <a:t>3-1-7 Remove the end cap [19] from the Bumper Housing[20]</a:t>
            </a:r>
          </a:p>
        </p:txBody>
      </p:sp>
    </p:spTree>
    <p:extLst>
      <p:ext uri="{BB962C8B-B14F-4D97-AF65-F5344CB8AC3E}">
        <p14:creationId xmlns:p14="http://schemas.microsoft.com/office/powerpoint/2010/main" val="209191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34809"/>
            <a:ext cx="8610600" cy="787174"/>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4"/>
          <p:cNvPicPr>
            <a:picLocks noChangeAspect="1"/>
          </p:cNvPicPr>
          <p:nvPr/>
        </p:nvPicPr>
        <p:blipFill>
          <a:blip r:embed="rId2"/>
          <a:stretch>
            <a:fillRect/>
          </a:stretch>
        </p:blipFill>
        <p:spPr>
          <a:xfrm>
            <a:off x="0" y="0"/>
            <a:ext cx="12192000" cy="1155963"/>
          </a:xfrm>
          <a:prstGeom prst="rect">
            <a:avLst/>
          </a:prstGeom>
        </p:spPr>
      </p:pic>
      <p:sp>
        <p:nvSpPr>
          <p:cNvPr id="6" name="TextBox 5"/>
          <p:cNvSpPr txBox="1"/>
          <p:nvPr/>
        </p:nvSpPr>
        <p:spPr>
          <a:xfrm>
            <a:off x="829573" y="2021983"/>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8" name="TextBox 7"/>
          <p:cNvSpPr txBox="1"/>
          <p:nvPr/>
        </p:nvSpPr>
        <p:spPr>
          <a:xfrm>
            <a:off x="829573" y="2439825"/>
            <a:ext cx="10386763" cy="369332"/>
          </a:xfrm>
          <a:prstGeom prst="rect">
            <a:avLst/>
          </a:prstGeom>
          <a:noFill/>
        </p:spPr>
        <p:txBody>
          <a:bodyPr wrap="square" rtlCol="0">
            <a:spAutoFit/>
          </a:bodyPr>
          <a:lstStyle/>
          <a:p>
            <a:r>
              <a:rPr lang="en-GB" dirty="0"/>
              <a:t>3-1-8 Remove the Bumper Housing [20] from the collet sub [24]</a:t>
            </a:r>
          </a:p>
        </p:txBody>
      </p:sp>
      <p:pic>
        <p:nvPicPr>
          <p:cNvPr id="9" name="图片 4" descr="C:\Users\LENOVO\Documents\OTS工作\技术资料\井下工具\桥塞资料\第二次拆桥塞\20160412_0939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36" y="3209267"/>
            <a:ext cx="7572375" cy="364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520155" y="6301649"/>
            <a:ext cx="2378369"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Bumper Housing [20]</a:t>
            </a:r>
          </a:p>
        </p:txBody>
      </p:sp>
      <p:sp>
        <p:nvSpPr>
          <p:cNvPr id="11" name="Rectangle 10"/>
          <p:cNvSpPr/>
          <p:nvPr/>
        </p:nvSpPr>
        <p:spPr>
          <a:xfrm>
            <a:off x="6772835" y="3371928"/>
            <a:ext cx="1419738"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1400" dirty="0"/>
              <a:t>collet sub [24]</a:t>
            </a:r>
          </a:p>
        </p:txBody>
      </p:sp>
      <p:cxnSp>
        <p:nvCxnSpPr>
          <p:cNvPr id="12" name="Straight Arrow Connector 11"/>
          <p:cNvCxnSpPr/>
          <p:nvPr/>
        </p:nvCxnSpPr>
        <p:spPr>
          <a:xfrm flipV="1">
            <a:off x="5548158" y="5718220"/>
            <a:ext cx="2636" cy="58342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7897970" y="3832129"/>
            <a:ext cx="589207" cy="66259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Left Arrow 17"/>
          <p:cNvSpPr/>
          <p:nvPr/>
        </p:nvSpPr>
        <p:spPr>
          <a:xfrm>
            <a:off x="3265645" y="5709185"/>
            <a:ext cx="1725455" cy="384707"/>
          </a:xfrm>
          <a:prstGeom prst="leftArrow">
            <a:avLst>
              <a:gd name="adj1" fmla="val 50000"/>
              <a:gd name="adj2" fmla="val 4470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428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313645"/>
            <a:ext cx="8610600" cy="811369"/>
          </a:xfrm>
        </p:spPr>
        <p:txBody>
          <a:bodyPr/>
          <a:lstStyle/>
          <a:p>
            <a:pPr algn="l"/>
            <a:r>
              <a:rPr lang="en-US" dirty="0">
                <a:latin typeface="Times New Roman" panose="02020603050405020304" pitchFamily="18" charset="0"/>
                <a:cs typeface="Times New Roman" panose="02020603050405020304" pitchFamily="18" charset="0"/>
              </a:rPr>
              <a:t> work content</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4546" y="2472745"/>
            <a:ext cx="11689453" cy="4788000"/>
          </a:xfrm>
        </p:spPr>
        <p:txBody>
          <a:bodyPr>
            <a:normAutofit/>
          </a:bodyPr>
          <a:lstStyle/>
          <a:p>
            <a:r>
              <a:rPr lang="en-US" b="1" dirty="0">
                <a:latin typeface="Times New Roman" panose="02020603050405020304" pitchFamily="18" charset="0"/>
                <a:cs typeface="Times New Roman" panose="02020603050405020304" pitchFamily="18" charset="0"/>
              </a:rPr>
              <a:t>Overview</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preparation</a:t>
            </a:r>
          </a:p>
          <a:p>
            <a:pPr marL="0" indent="0">
              <a:buNone/>
            </a:pPr>
            <a:endParaRPr lang="en-US" sz="800" b="1" dirty="0">
              <a:latin typeface="Times New Roman" panose="02020603050405020304" pitchFamily="18" charset="0"/>
              <a:cs typeface="Times New Roman" panose="02020603050405020304" pitchFamily="18" charset="0"/>
            </a:endParaRPr>
          </a:p>
          <a:p>
            <a:pPr marL="0" indent="0">
              <a:buNone/>
            </a:pPr>
            <a:endParaRPr lang="en-US" sz="800" b="1"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Tool maintenance process</a:t>
            </a:r>
          </a:p>
          <a:p>
            <a:pPr marL="0" indent="0">
              <a:buNone/>
            </a:pPr>
            <a:endParaRPr lang="en-US" b="1" dirty="0">
              <a:latin typeface="Times New Roman" panose="02020603050405020304" pitchFamily="18" charset="0"/>
              <a:cs typeface="Times New Roman" panose="02020603050405020304" pitchFamily="18" charset="0"/>
            </a:endParaRPr>
          </a:p>
          <a:p>
            <a:r>
              <a:rPr lang="en-GB" sz="2000" b="1" dirty="0"/>
              <a:t>End of maintenance</a:t>
            </a:r>
            <a:endParaRPr lang="en-GB"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38637"/>
            <a:ext cx="12191999" cy="1171978"/>
          </a:xfrm>
          <a:prstGeom prst="rect">
            <a:avLst/>
          </a:prstGeom>
        </p:spPr>
      </p:pic>
    </p:spTree>
    <p:extLst>
      <p:ext uri="{BB962C8B-B14F-4D97-AF65-F5344CB8AC3E}">
        <p14:creationId xmlns:p14="http://schemas.microsoft.com/office/powerpoint/2010/main" val="871420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549" y="1220368"/>
            <a:ext cx="8610600" cy="91752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4"/>
          <p:cNvPicPr>
            <a:picLocks noChangeAspect="1"/>
          </p:cNvPicPr>
          <p:nvPr/>
        </p:nvPicPr>
        <p:blipFill>
          <a:blip r:embed="rId2"/>
          <a:stretch>
            <a:fillRect/>
          </a:stretch>
        </p:blipFill>
        <p:spPr>
          <a:xfrm>
            <a:off x="0" y="-38636"/>
            <a:ext cx="12192000" cy="1155963"/>
          </a:xfrm>
          <a:prstGeom prst="rect">
            <a:avLst/>
          </a:prstGeom>
        </p:spPr>
      </p:pic>
      <p:pic>
        <p:nvPicPr>
          <p:cNvPr id="7" name="图片 4" descr="C:\Users\LENOVO\Documents\OTS工作\技术资料\井下工具\桥塞资料\第二次拆桥塞\20160412_094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485" y="3335629"/>
            <a:ext cx="7500938" cy="352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829573" y="2021983"/>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9" name="TextBox 8"/>
          <p:cNvSpPr txBox="1"/>
          <p:nvPr/>
        </p:nvSpPr>
        <p:spPr>
          <a:xfrm>
            <a:off x="829573" y="2455502"/>
            <a:ext cx="10386763" cy="369332"/>
          </a:xfrm>
          <a:prstGeom prst="rect">
            <a:avLst/>
          </a:prstGeom>
          <a:noFill/>
        </p:spPr>
        <p:txBody>
          <a:bodyPr wrap="square" rtlCol="0">
            <a:spAutoFit/>
          </a:bodyPr>
          <a:lstStyle/>
          <a:p>
            <a:r>
              <a:rPr lang="en-GB" dirty="0"/>
              <a:t>3-1-9 Remove the upper mandrel [30] from the upper mandrel connector [21]</a:t>
            </a:r>
          </a:p>
        </p:txBody>
      </p:sp>
      <p:sp>
        <p:nvSpPr>
          <p:cNvPr id="10" name="Rectangle 9"/>
          <p:cNvSpPr/>
          <p:nvPr/>
        </p:nvSpPr>
        <p:spPr>
          <a:xfrm>
            <a:off x="3520156" y="6301649"/>
            <a:ext cx="1979124"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[30]</a:t>
            </a:r>
          </a:p>
        </p:txBody>
      </p:sp>
      <p:sp>
        <p:nvSpPr>
          <p:cNvPr id="11" name="Rectangle 10"/>
          <p:cNvSpPr/>
          <p:nvPr/>
        </p:nvSpPr>
        <p:spPr>
          <a:xfrm>
            <a:off x="5331854" y="3616345"/>
            <a:ext cx="2860836" cy="4670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connector[21]</a:t>
            </a:r>
          </a:p>
        </p:txBody>
      </p:sp>
      <p:cxnSp>
        <p:nvCxnSpPr>
          <p:cNvPr id="12" name="Straight Arrow Connector 11"/>
          <p:cNvCxnSpPr/>
          <p:nvPr/>
        </p:nvCxnSpPr>
        <p:spPr>
          <a:xfrm flipV="1">
            <a:off x="4466333" y="5790854"/>
            <a:ext cx="2636" cy="50400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6949809" y="4110665"/>
            <a:ext cx="0" cy="76290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Left Arrow 17"/>
          <p:cNvSpPr/>
          <p:nvPr/>
        </p:nvSpPr>
        <p:spPr>
          <a:xfrm>
            <a:off x="2865951" y="4812793"/>
            <a:ext cx="1600382" cy="379705"/>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405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45" y="1228013"/>
            <a:ext cx="8610600" cy="109018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5" name="TextBox 4"/>
          <p:cNvSpPr txBox="1"/>
          <p:nvPr/>
        </p:nvSpPr>
        <p:spPr>
          <a:xfrm>
            <a:off x="829573" y="2021983"/>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6" name="TextBox 5"/>
          <p:cNvSpPr txBox="1"/>
          <p:nvPr/>
        </p:nvSpPr>
        <p:spPr>
          <a:xfrm>
            <a:off x="829573" y="2455502"/>
            <a:ext cx="10386763" cy="369332"/>
          </a:xfrm>
          <a:prstGeom prst="rect">
            <a:avLst/>
          </a:prstGeom>
          <a:noFill/>
        </p:spPr>
        <p:txBody>
          <a:bodyPr wrap="square" rtlCol="0">
            <a:spAutoFit/>
          </a:bodyPr>
          <a:lstStyle/>
          <a:p>
            <a:r>
              <a:rPr lang="en-GB" dirty="0"/>
              <a:t>3-1-10 Remove the piston [22] from the upper mandrel connector[21]</a:t>
            </a:r>
          </a:p>
        </p:txBody>
      </p:sp>
      <p:pic>
        <p:nvPicPr>
          <p:cNvPr id="7" name="图片 4" descr="C:\Users\LENOVO\Documents\OTS工作\技术资料\井下工具\桥塞资料\第二次拆桥塞\20160412_0940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925" y="3216063"/>
            <a:ext cx="7000875" cy="364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45186" y="6445423"/>
            <a:ext cx="1301628"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piston [22]</a:t>
            </a:r>
          </a:p>
        </p:txBody>
      </p:sp>
      <p:sp>
        <p:nvSpPr>
          <p:cNvPr id="9" name="Rectangle 8"/>
          <p:cNvSpPr/>
          <p:nvPr/>
        </p:nvSpPr>
        <p:spPr>
          <a:xfrm>
            <a:off x="4343944" y="3216063"/>
            <a:ext cx="2860836"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 upper mandrel connector[21]</a:t>
            </a:r>
            <a:endParaRPr lang="en-GB" sz="1400" dirty="0"/>
          </a:p>
        </p:txBody>
      </p:sp>
      <p:cxnSp>
        <p:nvCxnSpPr>
          <p:cNvPr id="11" name="Straight Arrow Connector 10"/>
          <p:cNvCxnSpPr/>
          <p:nvPr/>
        </p:nvCxnSpPr>
        <p:spPr>
          <a:xfrm flipV="1">
            <a:off x="6096000" y="6020420"/>
            <a:ext cx="0" cy="4250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5783618" y="3786096"/>
            <a:ext cx="0" cy="6903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808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887" y="1228013"/>
            <a:ext cx="8610600" cy="1051547"/>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0942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320" y="3322749"/>
            <a:ext cx="7072313" cy="353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29573" y="2021983"/>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29573" y="2455502"/>
            <a:ext cx="10386763" cy="369332"/>
          </a:xfrm>
          <a:prstGeom prst="rect">
            <a:avLst/>
          </a:prstGeom>
          <a:noFill/>
        </p:spPr>
        <p:txBody>
          <a:bodyPr wrap="square" rtlCol="0">
            <a:spAutoFit/>
          </a:bodyPr>
          <a:lstStyle/>
          <a:p>
            <a:r>
              <a:rPr lang="en-GB" dirty="0"/>
              <a:t>3-1-11 Remove the upper mandrel connector[21] from the pull release sleeve [23]</a:t>
            </a:r>
          </a:p>
        </p:txBody>
      </p:sp>
      <p:sp>
        <p:nvSpPr>
          <p:cNvPr id="8" name="Rectangle 7"/>
          <p:cNvSpPr/>
          <p:nvPr/>
        </p:nvSpPr>
        <p:spPr>
          <a:xfrm>
            <a:off x="4289512" y="3322749"/>
            <a:ext cx="2860836"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a:t> upper mandrel connector[21]</a:t>
            </a:r>
            <a:endParaRPr lang="en-GB" sz="1400" dirty="0"/>
          </a:p>
        </p:txBody>
      </p:sp>
      <p:sp>
        <p:nvSpPr>
          <p:cNvPr id="9" name="Rectangle 8"/>
          <p:cNvSpPr/>
          <p:nvPr/>
        </p:nvSpPr>
        <p:spPr>
          <a:xfrm>
            <a:off x="6275651" y="6304101"/>
            <a:ext cx="2860836"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 [23]</a:t>
            </a:r>
          </a:p>
        </p:txBody>
      </p:sp>
      <p:cxnSp>
        <p:nvCxnSpPr>
          <p:cNvPr id="10" name="Straight Arrow Connector 9"/>
          <p:cNvCxnSpPr/>
          <p:nvPr/>
        </p:nvCxnSpPr>
        <p:spPr>
          <a:xfrm flipH="1">
            <a:off x="5874476" y="3816506"/>
            <a:ext cx="1" cy="9486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V="1">
            <a:off x="8541408" y="5090374"/>
            <a:ext cx="10164" cy="117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6818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5" name="Content Placeholder 2"/>
          <p:cNvSpPr>
            <a:spLocks noGrp="1"/>
          </p:cNvSpPr>
          <p:nvPr>
            <p:ph type="title"/>
          </p:nvPr>
        </p:nvSpPr>
        <p:spPr>
          <a:xfrm>
            <a:off x="319088" y="1362076"/>
            <a:ext cx="8610600" cy="827332"/>
          </a:xfrm>
        </p:spPr>
        <p:txBody>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sp>
        <p:nvSpPr>
          <p:cNvPr id="6" name="TextBox 5"/>
          <p:cNvSpPr txBox="1"/>
          <p:nvPr/>
        </p:nvSpPr>
        <p:spPr>
          <a:xfrm>
            <a:off x="829573" y="2021983"/>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829573" y="2434157"/>
            <a:ext cx="10386763" cy="369332"/>
          </a:xfrm>
          <a:prstGeom prst="rect">
            <a:avLst/>
          </a:prstGeom>
          <a:noFill/>
        </p:spPr>
        <p:txBody>
          <a:bodyPr wrap="square" rtlCol="0">
            <a:spAutoFit/>
          </a:bodyPr>
          <a:lstStyle/>
          <a:p>
            <a:r>
              <a:rPr lang="en-GB" dirty="0"/>
              <a:t>3-1-12 Remove the split ring [28] in the pull release sleeve [23] </a:t>
            </a:r>
          </a:p>
        </p:txBody>
      </p:sp>
      <p:pic>
        <p:nvPicPr>
          <p:cNvPr id="8" name="图片 4" descr="C:\Users\LENOVO\Documents\OTS工作\技术资料\井下工具\桥塞资料\第二次拆桥塞\20160412_0948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423" y="3429000"/>
            <a:ext cx="707231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985544" y="6309655"/>
            <a:ext cx="1292181"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Split Ring[28]</a:t>
            </a:r>
          </a:p>
        </p:txBody>
      </p:sp>
      <p:cxnSp>
        <p:nvCxnSpPr>
          <p:cNvPr id="10" name="AutoShape 4"/>
          <p:cNvCxnSpPr>
            <a:cxnSpLocks noChangeShapeType="1"/>
          </p:cNvCxnSpPr>
          <p:nvPr/>
        </p:nvCxnSpPr>
        <p:spPr bwMode="auto">
          <a:xfrm flipV="1">
            <a:off x="5949907" y="5171417"/>
            <a:ext cx="655637" cy="113823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4"/>
          <p:cNvCxnSpPr>
            <a:cxnSpLocks noChangeShapeType="1"/>
          </p:cNvCxnSpPr>
          <p:nvPr/>
        </p:nvCxnSpPr>
        <p:spPr bwMode="auto">
          <a:xfrm flipV="1">
            <a:off x="5949907" y="5422006"/>
            <a:ext cx="146093" cy="88764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6" name="Rectangle 15"/>
          <p:cNvSpPr/>
          <p:nvPr/>
        </p:nvSpPr>
        <p:spPr>
          <a:xfrm>
            <a:off x="7242088" y="6309655"/>
            <a:ext cx="1606989"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sleeve[23]</a:t>
            </a:r>
          </a:p>
        </p:txBody>
      </p:sp>
      <p:cxnSp>
        <p:nvCxnSpPr>
          <p:cNvPr id="17" name="AutoShape 4"/>
          <p:cNvCxnSpPr>
            <a:cxnSpLocks noChangeShapeType="1"/>
          </p:cNvCxnSpPr>
          <p:nvPr/>
        </p:nvCxnSpPr>
        <p:spPr bwMode="auto">
          <a:xfrm flipH="1" flipV="1">
            <a:off x="7443989" y="5306096"/>
            <a:ext cx="758997" cy="97564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866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888" y="1195718"/>
            <a:ext cx="8610600" cy="1326390"/>
          </a:xfrm>
        </p:spPr>
        <p:txBody>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6" name="图片 9" descr="C:\Users\LENOVO\Documents\OTS工作\技术资料\井下工具\桥塞资料\第二次拆桥塞\20160412_0946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703" y="3559880"/>
            <a:ext cx="7000875" cy="329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610377" y="6348292"/>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sleeve[23]</a:t>
            </a:r>
          </a:p>
        </p:txBody>
      </p:sp>
      <p:cxnSp>
        <p:nvCxnSpPr>
          <p:cNvPr id="8" name="AutoShape 4"/>
          <p:cNvCxnSpPr>
            <a:cxnSpLocks noChangeShapeType="1"/>
          </p:cNvCxnSpPr>
          <p:nvPr/>
        </p:nvCxnSpPr>
        <p:spPr bwMode="auto">
          <a:xfrm flipH="1" flipV="1">
            <a:off x="6493419" y="5161755"/>
            <a:ext cx="345262" cy="92995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4"/>
          <p:cNvCxnSpPr>
            <a:cxnSpLocks noChangeShapeType="1"/>
          </p:cNvCxnSpPr>
          <p:nvPr/>
        </p:nvCxnSpPr>
        <p:spPr bwMode="auto">
          <a:xfrm flipV="1">
            <a:off x="4664299" y="5306096"/>
            <a:ext cx="847859" cy="97564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Rectangle 11"/>
          <p:cNvSpPr/>
          <p:nvPr/>
        </p:nvSpPr>
        <p:spPr>
          <a:xfrm>
            <a:off x="6024899" y="6155162"/>
            <a:ext cx="16528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 [38]</a:t>
            </a:r>
          </a:p>
        </p:txBody>
      </p:sp>
      <p:sp>
        <p:nvSpPr>
          <p:cNvPr id="13" name="TextBox 12"/>
          <p:cNvSpPr txBox="1"/>
          <p:nvPr/>
        </p:nvSpPr>
        <p:spPr>
          <a:xfrm>
            <a:off x="675026" y="2873971"/>
            <a:ext cx="10386763" cy="369332"/>
          </a:xfrm>
          <a:prstGeom prst="rect">
            <a:avLst/>
          </a:prstGeom>
          <a:noFill/>
        </p:spPr>
        <p:txBody>
          <a:bodyPr wrap="square" rtlCol="0">
            <a:spAutoFit/>
          </a:bodyPr>
          <a:lstStyle/>
          <a:p>
            <a:r>
              <a:rPr lang="en-GB" dirty="0"/>
              <a:t>3-1-13 Remove the shear screw [38] on the pull release sleeve [23]</a:t>
            </a:r>
          </a:p>
        </p:txBody>
      </p:sp>
      <p:sp>
        <p:nvSpPr>
          <p:cNvPr id="14" name="TextBox 13"/>
          <p:cNvSpPr txBox="1"/>
          <p:nvPr/>
        </p:nvSpPr>
        <p:spPr>
          <a:xfrm>
            <a:off x="675026" y="2440498"/>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Tree>
    <p:extLst>
      <p:ext uri="{BB962C8B-B14F-4D97-AF65-F5344CB8AC3E}">
        <p14:creationId xmlns:p14="http://schemas.microsoft.com/office/powerpoint/2010/main" val="3074222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5" name="Content Placeholder 2"/>
          <p:cNvSpPr>
            <a:spLocks noGrp="1"/>
          </p:cNvSpPr>
          <p:nvPr>
            <p:ph type="title"/>
          </p:nvPr>
        </p:nvSpPr>
        <p:spPr>
          <a:xfrm>
            <a:off x="950354" y="1323986"/>
            <a:ext cx="8610600" cy="775867"/>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6" name="图片 4" descr="C:\Users\LENOVO\Documents\OTS工作\技术资料\井下工具\桥塞资料\第二次拆桥塞\20160412_0949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231" y="3452066"/>
            <a:ext cx="68580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75026" y="2355049"/>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8" name="TextBox 7"/>
          <p:cNvSpPr txBox="1"/>
          <p:nvPr/>
        </p:nvSpPr>
        <p:spPr>
          <a:xfrm>
            <a:off x="675026" y="2864034"/>
            <a:ext cx="10386763" cy="369332"/>
          </a:xfrm>
          <a:prstGeom prst="rect">
            <a:avLst/>
          </a:prstGeom>
          <a:noFill/>
        </p:spPr>
        <p:txBody>
          <a:bodyPr wrap="square" rtlCol="0">
            <a:spAutoFit/>
          </a:bodyPr>
          <a:lstStyle/>
          <a:p>
            <a:r>
              <a:rPr lang="en-GB" dirty="0"/>
              <a:t>3-1-1</a:t>
            </a:r>
            <a:r>
              <a:rPr lang="en-US" dirty="0"/>
              <a:t>4</a:t>
            </a:r>
            <a:r>
              <a:rPr lang="en-GB" dirty="0"/>
              <a:t> Remove the</a:t>
            </a:r>
            <a:r>
              <a:rPr lang="en-US" dirty="0"/>
              <a:t> pull release sleeve</a:t>
            </a:r>
            <a:r>
              <a:rPr lang="fa-IR" dirty="0"/>
              <a:t>  </a:t>
            </a:r>
            <a:r>
              <a:rPr lang="en-GB" dirty="0"/>
              <a:t> </a:t>
            </a:r>
          </a:p>
        </p:txBody>
      </p:sp>
      <p:sp>
        <p:nvSpPr>
          <p:cNvPr id="9" name="Rectangle 8"/>
          <p:cNvSpPr/>
          <p:nvPr/>
        </p:nvSpPr>
        <p:spPr>
          <a:xfrm>
            <a:off x="2980384" y="3480405"/>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sleeve[23]</a:t>
            </a:r>
          </a:p>
        </p:txBody>
      </p:sp>
      <p:cxnSp>
        <p:nvCxnSpPr>
          <p:cNvPr id="11" name="AutoShape 4"/>
          <p:cNvCxnSpPr>
            <a:cxnSpLocks noChangeShapeType="1"/>
          </p:cNvCxnSpPr>
          <p:nvPr/>
        </p:nvCxnSpPr>
        <p:spPr bwMode="auto">
          <a:xfrm>
            <a:off x="4034306" y="3905682"/>
            <a:ext cx="12879" cy="65530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Left Arrow 13"/>
          <p:cNvSpPr/>
          <p:nvPr/>
        </p:nvSpPr>
        <p:spPr>
          <a:xfrm>
            <a:off x="3173506" y="5718219"/>
            <a:ext cx="1627092" cy="399245"/>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292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757"/>
            <a:ext cx="12192000" cy="1155963"/>
          </a:xfrm>
          <a:prstGeom prst="rect">
            <a:avLst/>
          </a:prstGeom>
        </p:spPr>
      </p:pic>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579" y="3465513"/>
            <a:ext cx="7072312"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37206" y="3609229"/>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sp>
        <p:nvSpPr>
          <p:cNvPr id="7" name="Rectangle 6"/>
          <p:cNvSpPr/>
          <p:nvPr/>
        </p:nvSpPr>
        <p:spPr>
          <a:xfrm>
            <a:off x="2308537" y="5846517"/>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 [36]</a:t>
            </a:r>
          </a:p>
        </p:txBody>
      </p:sp>
      <p:cxnSp>
        <p:nvCxnSpPr>
          <p:cNvPr id="8" name="AutoShape 4"/>
          <p:cNvCxnSpPr>
            <a:cxnSpLocks noChangeShapeType="1"/>
          </p:cNvCxnSpPr>
          <p:nvPr/>
        </p:nvCxnSpPr>
        <p:spPr bwMode="auto">
          <a:xfrm>
            <a:off x="5360830" y="4024197"/>
            <a:ext cx="12879" cy="65530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5"/>
          <p:cNvCxnSpPr>
            <a:cxnSpLocks noChangeShapeType="1"/>
          </p:cNvCxnSpPr>
          <p:nvPr/>
        </p:nvCxnSpPr>
        <p:spPr bwMode="auto">
          <a:xfrm flipV="1">
            <a:off x="3778742" y="5054355"/>
            <a:ext cx="0" cy="79216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TextBox 9"/>
          <p:cNvSpPr txBox="1"/>
          <p:nvPr/>
        </p:nvSpPr>
        <p:spPr>
          <a:xfrm>
            <a:off x="548291" y="2874177"/>
            <a:ext cx="10386763" cy="369332"/>
          </a:xfrm>
          <a:prstGeom prst="rect">
            <a:avLst/>
          </a:prstGeom>
          <a:noFill/>
        </p:spPr>
        <p:txBody>
          <a:bodyPr wrap="square" rtlCol="0">
            <a:spAutoFit/>
          </a:bodyPr>
          <a:lstStyle/>
          <a:p>
            <a:r>
              <a:rPr lang="en-GB" dirty="0"/>
              <a:t>3-1-1</a:t>
            </a:r>
            <a:r>
              <a:rPr lang="en-US" dirty="0"/>
              <a:t>5</a:t>
            </a:r>
            <a:r>
              <a:rPr lang="en-GB" dirty="0"/>
              <a:t>  separate the shear sub [42] from mandrel[36] </a:t>
            </a:r>
            <a:r>
              <a:rPr lang="fa-IR" dirty="0"/>
              <a:t> </a:t>
            </a:r>
            <a:r>
              <a:rPr lang="en-GB" dirty="0"/>
              <a:t> </a:t>
            </a:r>
          </a:p>
        </p:txBody>
      </p:sp>
      <p:sp>
        <p:nvSpPr>
          <p:cNvPr id="11" name="Content Placeholder 2"/>
          <p:cNvSpPr>
            <a:spLocks noGrp="1"/>
          </p:cNvSpPr>
          <p:nvPr>
            <p:ph type="title"/>
          </p:nvPr>
        </p:nvSpPr>
        <p:spPr>
          <a:xfrm>
            <a:off x="547688" y="1292225"/>
            <a:ext cx="8610600" cy="97472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
        <p:nvSpPr>
          <p:cNvPr id="12" name="TextBox 11"/>
          <p:cNvSpPr txBox="1"/>
          <p:nvPr/>
        </p:nvSpPr>
        <p:spPr>
          <a:xfrm>
            <a:off x="547688" y="2335915"/>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Tree>
    <p:extLst>
      <p:ext uri="{BB962C8B-B14F-4D97-AF65-F5344CB8AC3E}">
        <p14:creationId xmlns:p14="http://schemas.microsoft.com/office/powerpoint/2010/main" val="156559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566" y="3465513"/>
            <a:ext cx="600075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353059" y="6471740"/>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screw[18]</a:t>
            </a:r>
          </a:p>
        </p:txBody>
      </p:sp>
      <p:sp>
        <p:nvSpPr>
          <p:cNvPr id="7" name="Rectangle 6"/>
          <p:cNvSpPr/>
          <p:nvPr/>
        </p:nvSpPr>
        <p:spPr>
          <a:xfrm>
            <a:off x="5525036" y="3992457"/>
            <a:ext cx="1661375"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Seat catcher[44]</a:t>
            </a:r>
          </a:p>
        </p:txBody>
      </p:sp>
      <p:cxnSp>
        <p:nvCxnSpPr>
          <p:cNvPr id="9" name="Straight Arrow Connector 8"/>
          <p:cNvCxnSpPr/>
          <p:nvPr/>
        </p:nvCxnSpPr>
        <p:spPr>
          <a:xfrm flipH="1" flipV="1">
            <a:off x="5318975" y="5872766"/>
            <a:ext cx="90152" cy="59897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6635977" y="4414464"/>
            <a:ext cx="0" cy="8640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912253" y="2834928"/>
            <a:ext cx="10386763" cy="369332"/>
          </a:xfrm>
          <a:prstGeom prst="rect">
            <a:avLst/>
          </a:prstGeom>
          <a:noFill/>
        </p:spPr>
        <p:txBody>
          <a:bodyPr wrap="square" rtlCol="0">
            <a:spAutoFit/>
          </a:bodyPr>
          <a:lstStyle/>
          <a:p>
            <a:r>
              <a:rPr lang="en-GB" dirty="0"/>
              <a:t>3-1-1</a:t>
            </a:r>
            <a:r>
              <a:rPr lang="en-US" dirty="0"/>
              <a:t>6</a:t>
            </a:r>
            <a:r>
              <a:rPr lang="en-GB" dirty="0"/>
              <a:t>  remove all of the shear screws[18] on the seat catcher[44]</a:t>
            </a:r>
            <a:r>
              <a:rPr lang="fa-IR" dirty="0"/>
              <a:t> </a:t>
            </a:r>
            <a:r>
              <a:rPr lang="en-GB" dirty="0"/>
              <a:t> </a:t>
            </a:r>
          </a:p>
        </p:txBody>
      </p:sp>
      <p:sp>
        <p:nvSpPr>
          <p:cNvPr id="14" name="TextBox 13"/>
          <p:cNvSpPr txBox="1"/>
          <p:nvPr/>
        </p:nvSpPr>
        <p:spPr>
          <a:xfrm>
            <a:off x="912253" y="2382282"/>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1" name="Content Placeholder 2"/>
          <p:cNvSpPr>
            <a:spLocks noGrp="1"/>
          </p:cNvSpPr>
          <p:nvPr>
            <p:ph type="title"/>
          </p:nvPr>
        </p:nvSpPr>
        <p:spPr>
          <a:xfrm>
            <a:off x="912253" y="1406525"/>
            <a:ext cx="8610600" cy="88423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
        <p:nvSpPr>
          <p:cNvPr id="12" name="Rectangle 11"/>
          <p:cNvSpPr/>
          <p:nvPr/>
        </p:nvSpPr>
        <p:spPr>
          <a:xfrm>
            <a:off x="3114538" y="4298454"/>
            <a:ext cx="1717185"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cxnSp>
        <p:nvCxnSpPr>
          <p:cNvPr id="15" name="Straight Arrow Connector 14"/>
          <p:cNvCxnSpPr/>
          <p:nvPr/>
        </p:nvCxnSpPr>
        <p:spPr>
          <a:xfrm>
            <a:off x="3973130" y="4729756"/>
            <a:ext cx="0" cy="54870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3639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471" y="3465513"/>
            <a:ext cx="6557838"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412624" y="6471740"/>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sp>
        <p:nvSpPr>
          <p:cNvPr id="7" name="Rectangle 6"/>
          <p:cNvSpPr/>
          <p:nvPr/>
        </p:nvSpPr>
        <p:spPr>
          <a:xfrm>
            <a:off x="4339643" y="3535348"/>
            <a:ext cx="175635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Seat catcher[44]</a:t>
            </a:r>
          </a:p>
        </p:txBody>
      </p:sp>
      <p:cxnSp>
        <p:nvCxnSpPr>
          <p:cNvPr id="8" name="Straight Arrow Connector 7"/>
          <p:cNvCxnSpPr/>
          <p:nvPr/>
        </p:nvCxnSpPr>
        <p:spPr>
          <a:xfrm>
            <a:off x="5489757" y="3963704"/>
            <a:ext cx="0" cy="8640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flipV="1">
            <a:off x="4829578" y="5161757"/>
            <a:ext cx="362218" cy="13099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a:off x="777585" y="2789632"/>
            <a:ext cx="10386763" cy="369332"/>
          </a:xfrm>
          <a:prstGeom prst="rect">
            <a:avLst/>
          </a:prstGeom>
          <a:noFill/>
        </p:spPr>
        <p:txBody>
          <a:bodyPr wrap="square" rtlCol="0">
            <a:spAutoFit/>
          </a:bodyPr>
          <a:lstStyle/>
          <a:p>
            <a:r>
              <a:rPr lang="en-GB" dirty="0"/>
              <a:t>3-1-1</a:t>
            </a:r>
            <a:r>
              <a:rPr lang="en-US" dirty="0"/>
              <a:t>7</a:t>
            </a:r>
            <a:r>
              <a:rPr lang="en-GB" dirty="0"/>
              <a:t>  Separate the shear sub[42] from the seat catcher[44]</a:t>
            </a:r>
            <a:r>
              <a:rPr lang="fa-IR" dirty="0"/>
              <a:t> </a:t>
            </a:r>
            <a:r>
              <a:rPr lang="en-GB" dirty="0"/>
              <a:t> </a:t>
            </a:r>
          </a:p>
        </p:txBody>
      </p:sp>
      <p:sp>
        <p:nvSpPr>
          <p:cNvPr id="13" name="TextBox 12"/>
          <p:cNvSpPr txBox="1"/>
          <p:nvPr/>
        </p:nvSpPr>
        <p:spPr>
          <a:xfrm>
            <a:off x="777585" y="2337700"/>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1" name="Content Placeholder 2"/>
          <p:cNvSpPr>
            <a:spLocks noGrp="1"/>
          </p:cNvSpPr>
          <p:nvPr>
            <p:ph type="title"/>
          </p:nvPr>
        </p:nvSpPr>
        <p:spPr>
          <a:xfrm>
            <a:off x="885825" y="1408113"/>
            <a:ext cx="8610600" cy="846137"/>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301396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a:spLocks noGrp="1"/>
          </p:cNvSpPr>
          <p:nvPr>
            <p:ph type="title"/>
          </p:nvPr>
        </p:nvSpPr>
        <p:spPr>
          <a:xfrm>
            <a:off x="777875" y="1328738"/>
            <a:ext cx="8610600" cy="908050"/>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3955" y="3465513"/>
            <a:ext cx="6345891"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77585" y="2351147"/>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7" name="TextBox 6"/>
          <p:cNvSpPr txBox="1"/>
          <p:nvPr/>
        </p:nvSpPr>
        <p:spPr>
          <a:xfrm>
            <a:off x="777585" y="2789632"/>
            <a:ext cx="10386763" cy="369332"/>
          </a:xfrm>
          <a:prstGeom prst="rect">
            <a:avLst/>
          </a:prstGeom>
          <a:noFill/>
        </p:spPr>
        <p:txBody>
          <a:bodyPr wrap="square" rtlCol="0">
            <a:spAutoFit/>
          </a:bodyPr>
          <a:lstStyle/>
          <a:p>
            <a:r>
              <a:rPr lang="en-GB" dirty="0"/>
              <a:t>3-1-1</a:t>
            </a:r>
            <a:r>
              <a:rPr lang="en-US" dirty="0"/>
              <a:t>8</a:t>
            </a:r>
            <a:r>
              <a:rPr lang="en-GB" dirty="0"/>
              <a:t>  remove the shear sub[42]and ball seat [45] from the seat catcher[44]</a:t>
            </a:r>
            <a:r>
              <a:rPr lang="fa-IR" dirty="0"/>
              <a:t> </a:t>
            </a:r>
            <a:r>
              <a:rPr lang="en-GB" dirty="0"/>
              <a:t> </a:t>
            </a:r>
          </a:p>
        </p:txBody>
      </p:sp>
      <p:sp>
        <p:nvSpPr>
          <p:cNvPr id="8" name="Rectangle 7"/>
          <p:cNvSpPr/>
          <p:nvPr/>
        </p:nvSpPr>
        <p:spPr>
          <a:xfrm>
            <a:off x="3317919" y="6439649"/>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sp>
        <p:nvSpPr>
          <p:cNvPr id="9" name="Rectangle 8"/>
          <p:cNvSpPr/>
          <p:nvPr/>
        </p:nvSpPr>
        <p:spPr>
          <a:xfrm>
            <a:off x="5970966" y="6439649"/>
            <a:ext cx="17085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Seat catcher[44]</a:t>
            </a:r>
          </a:p>
        </p:txBody>
      </p:sp>
      <p:cxnSp>
        <p:nvCxnSpPr>
          <p:cNvPr id="10" name="AutoShape 5"/>
          <p:cNvCxnSpPr>
            <a:cxnSpLocks noChangeShapeType="1"/>
          </p:cNvCxnSpPr>
          <p:nvPr/>
        </p:nvCxnSpPr>
        <p:spPr bwMode="auto">
          <a:xfrm>
            <a:off x="4641582" y="3931512"/>
            <a:ext cx="631354" cy="33139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5"/>
          <p:cNvCxnSpPr>
            <a:cxnSpLocks noChangeShapeType="1"/>
          </p:cNvCxnSpPr>
          <p:nvPr/>
        </p:nvCxnSpPr>
        <p:spPr bwMode="auto">
          <a:xfrm rot="16200000" flipV="1">
            <a:off x="3748679" y="6041102"/>
            <a:ext cx="720725" cy="793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5"/>
          <p:cNvCxnSpPr>
            <a:cxnSpLocks noChangeShapeType="1"/>
          </p:cNvCxnSpPr>
          <p:nvPr/>
        </p:nvCxnSpPr>
        <p:spPr bwMode="auto">
          <a:xfrm flipH="1" flipV="1">
            <a:off x="6387921" y="5522913"/>
            <a:ext cx="103031" cy="88464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5" name="Rectangle 14"/>
          <p:cNvSpPr/>
          <p:nvPr/>
        </p:nvSpPr>
        <p:spPr>
          <a:xfrm>
            <a:off x="3714592" y="3504935"/>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Ball seat[45]</a:t>
            </a:r>
          </a:p>
        </p:txBody>
      </p:sp>
    </p:spTree>
    <p:extLst>
      <p:ext uri="{BB962C8B-B14F-4D97-AF65-F5344CB8AC3E}">
        <p14:creationId xmlns:p14="http://schemas.microsoft.com/office/powerpoint/2010/main" val="292789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1626962"/>
            <a:ext cx="11037194" cy="948813"/>
          </a:xfrm>
        </p:spPr>
        <p:txBody>
          <a:bodyPr>
            <a:normAutofit fontScale="90000"/>
          </a:bodyPr>
          <a:lstStyle/>
          <a:p>
            <a:pPr algn="l"/>
            <a:r>
              <a:rPr lang="en-US" sz="3200" b="1" dirty="0">
                <a:latin typeface="Times New Roman" panose="02020603050405020304" pitchFamily="18" charset="0"/>
                <a:cs typeface="Times New Roman" panose="02020603050405020304" pitchFamily="18" charset="0"/>
              </a:rPr>
              <a:t>Overview</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577" y="2318907"/>
            <a:ext cx="11642502" cy="3463707"/>
          </a:xfrm>
        </p:spPr>
        <p:txBody>
          <a:bodyPr>
            <a:normAutofit/>
          </a:bodyPr>
          <a:lstStyle/>
          <a:p>
            <a:r>
              <a:rPr lang="en-US" sz="2400" b="1" dirty="0">
                <a:latin typeface="Times New Roman" panose="02020603050405020304" pitchFamily="18" charset="0"/>
                <a:cs typeface="Times New Roman" panose="02020603050405020304" pitchFamily="18" charset="0"/>
              </a:rPr>
              <a:t>Introduction of Thru-Tubing Retrievable Packer</a:t>
            </a:r>
          </a:p>
          <a:p>
            <a:pPr marL="0" indent="0">
              <a:buNone/>
            </a:pPr>
            <a:endParaRPr lang="en-US" sz="1400" b="1"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Through the tubing packer, the tubing packer can pass through the tubing with a smaller inner diameter and pump pressure to expand and set up its own rubber, thereby achieving a temporary sealing of the target well and the target horizon. Block the blockage and then pump the liquid through the packer to the bottom of the silo. The packer can be housed inside a conventional tubing and within a larger casing below the tubing, and is typically used in routine workover operations</a:t>
            </a:r>
          </a:p>
        </p:txBody>
      </p:sp>
      <p:pic>
        <p:nvPicPr>
          <p:cNvPr id="5" name="Picture 4"/>
          <p:cNvPicPr>
            <a:picLocks noChangeAspect="1"/>
          </p:cNvPicPr>
          <p:nvPr/>
        </p:nvPicPr>
        <p:blipFill>
          <a:blip r:embed="rId2"/>
          <a:stretch>
            <a:fillRect/>
          </a:stretch>
        </p:blipFill>
        <p:spPr>
          <a:xfrm>
            <a:off x="0" y="0"/>
            <a:ext cx="12192000" cy="1223493"/>
          </a:xfrm>
          <a:prstGeom prst="rect">
            <a:avLst/>
          </a:prstGeom>
        </p:spPr>
      </p:pic>
    </p:spTree>
    <p:extLst>
      <p:ext uri="{BB962C8B-B14F-4D97-AF65-F5344CB8AC3E}">
        <p14:creationId xmlns:p14="http://schemas.microsoft.com/office/powerpoint/2010/main" val="1657233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04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751" y="3397585"/>
            <a:ext cx="7038707" cy="346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54948" y="6416885"/>
            <a:ext cx="177122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adapter[57]</a:t>
            </a:r>
          </a:p>
        </p:txBody>
      </p:sp>
      <p:sp>
        <p:nvSpPr>
          <p:cNvPr id="7" name="Rectangle 6"/>
          <p:cNvSpPr/>
          <p:nvPr/>
        </p:nvSpPr>
        <p:spPr>
          <a:xfrm>
            <a:off x="2653048" y="3465513"/>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Bottom sub[33]</a:t>
            </a:r>
          </a:p>
        </p:txBody>
      </p:sp>
      <p:sp>
        <p:nvSpPr>
          <p:cNvPr id="8" name="Rectangle 7"/>
          <p:cNvSpPr/>
          <p:nvPr/>
        </p:nvSpPr>
        <p:spPr>
          <a:xfrm>
            <a:off x="5588640" y="6246173"/>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screw[56]</a:t>
            </a:r>
          </a:p>
        </p:txBody>
      </p:sp>
      <p:cxnSp>
        <p:nvCxnSpPr>
          <p:cNvPr id="9" name="AutoShape 5"/>
          <p:cNvCxnSpPr>
            <a:cxnSpLocks noChangeShapeType="1"/>
          </p:cNvCxnSpPr>
          <p:nvPr/>
        </p:nvCxnSpPr>
        <p:spPr bwMode="auto">
          <a:xfrm flipH="1" flipV="1">
            <a:off x="4893973" y="5338532"/>
            <a:ext cx="1202027" cy="88128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4"/>
          <p:cNvCxnSpPr>
            <a:cxnSpLocks noChangeShapeType="1"/>
          </p:cNvCxnSpPr>
          <p:nvPr/>
        </p:nvCxnSpPr>
        <p:spPr bwMode="auto">
          <a:xfrm flipV="1">
            <a:off x="4340561" y="5687490"/>
            <a:ext cx="0" cy="68421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4"/>
          <p:cNvCxnSpPr>
            <a:cxnSpLocks noChangeShapeType="1"/>
          </p:cNvCxnSpPr>
          <p:nvPr/>
        </p:nvCxnSpPr>
        <p:spPr bwMode="auto">
          <a:xfrm flipH="1">
            <a:off x="3683358" y="3896955"/>
            <a:ext cx="11113" cy="88474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TextBox 11"/>
          <p:cNvSpPr txBox="1"/>
          <p:nvPr/>
        </p:nvSpPr>
        <p:spPr>
          <a:xfrm>
            <a:off x="693312" y="2261774"/>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3" name="TextBox 12"/>
          <p:cNvSpPr txBox="1"/>
          <p:nvPr/>
        </p:nvSpPr>
        <p:spPr>
          <a:xfrm>
            <a:off x="693312" y="2719048"/>
            <a:ext cx="10386763" cy="369332"/>
          </a:xfrm>
          <a:prstGeom prst="rect">
            <a:avLst/>
          </a:prstGeom>
          <a:noFill/>
        </p:spPr>
        <p:txBody>
          <a:bodyPr wrap="square" rtlCol="0">
            <a:spAutoFit/>
          </a:bodyPr>
          <a:lstStyle/>
          <a:p>
            <a:r>
              <a:rPr lang="en-GB" dirty="0"/>
              <a:t>3-1-1</a:t>
            </a:r>
            <a:r>
              <a:rPr lang="en-US" dirty="0"/>
              <a:t>9</a:t>
            </a:r>
            <a:r>
              <a:rPr lang="en-GB" dirty="0"/>
              <a:t>   remove the shear screw[</a:t>
            </a:r>
            <a:r>
              <a:rPr lang="fa-IR" dirty="0"/>
              <a:t>56</a:t>
            </a:r>
            <a:r>
              <a:rPr lang="en-GB" dirty="0"/>
              <a:t>]and drag out shear adapter [57] from the mandrel </a:t>
            </a:r>
            <a:r>
              <a:rPr lang="fa-IR" dirty="0"/>
              <a:t> </a:t>
            </a:r>
            <a:r>
              <a:rPr lang="en-GB" dirty="0"/>
              <a:t> </a:t>
            </a:r>
          </a:p>
        </p:txBody>
      </p:sp>
      <p:sp>
        <p:nvSpPr>
          <p:cNvPr id="3" name="Right Arrow 2"/>
          <p:cNvSpPr/>
          <p:nvPr/>
        </p:nvSpPr>
        <p:spPr>
          <a:xfrm>
            <a:off x="3867416" y="4090636"/>
            <a:ext cx="1721224" cy="430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2"/>
          <p:cNvSpPr>
            <a:spLocks noGrp="1"/>
          </p:cNvSpPr>
          <p:nvPr>
            <p:ph type="title"/>
          </p:nvPr>
        </p:nvSpPr>
        <p:spPr>
          <a:xfrm>
            <a:off x="693738" y="1408113"/>
            <a:ext cx="8610600" cy="574675"/>
          </a:xfrm>
        </p:spPr>
        <p:txBody>
          <a:bodyPr>
            <a:normAutofit fontScale="90000"/>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3967173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878"/>
            <a:ext cx="12192000" cy="1155963"/>
          </a:xfrm>
          <a:prstGeom prst="rect">
            <a:avLst/>
          </a:prstGeom>
        </p:spPr>
      </p:pic>
      <p:pic>
        <p:nvPicPr>
          <p:cNvPr id="5" name="图片 4" descr="C:\Users\LENOVO\Documents\OTS工作\技术资料\井下工具\桥塞资料\第二次拆桥塞\20160412_1023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575" y="3361765"/>
            <a:ext cx="6786562" cy="349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95600" y="6426549"/>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adapter[57]</a:t>
            </a:r>
          </a:p>
        </p:txBody>
      </p:sp>
      <p:sp>
        <p:nvSpPr>
          <p:cNvPr id="7" name="Rectangle 6"/>
          <p:cNvSpPr/>
          <p:nvPr/>
        </p:nvSpPr>
        <p:spPr>
          <a:xfrm>
            <a:off x="6974848" y="5647601"/>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 [56]</a:t>
            </a:r>
          </a:p>
        </p:txBody>
      </p:sp>
      <p:sp>
        <p:nvSpPr>
          <p:cNvPr id="8" name="Rectangle 7"/>
          <p:cNvSpPr/>
          <p:nvPr/>
        </p:nvSpPr>
        <p:spPr>
          <a:xfrm>
            <a:off x="5317366" y="3465511"/>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ring [58]</a:t>
            </a:r>
          </a:p>
        </p:txBody>
      </p:sp>
      <p:cxnSp>
        <p:nvCxnSpPr>
          <p:cNvPr id="9" name="AutoShape 4"/>
          <p:cNvCxnSpPr>
            <a:cxnSpLocks noChangeShapeType="1"/>
          </p:cNvCxnSpPr>
          <p:nvPr/>
        </p:nvCxnSpPr>
        <p:spPr bwMode="auto">
          <a:xfrm flipV="1">
            <a:off x="3804265" y="5840731"/>
            <a:ext cx="342732" cy="540630"/>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4"/>
          <p:cNvCxnSpPr>
            <a:cxnSpLocks noChangeShapeType="1"/>
          </p:cNvCxnSpPr>
          <p:nvPr/>
        </p:nvCxnSpPr>
        <p:spPr bwMode="auto">
          <a:xfrm flipH="1">
            <a:off x="6233375" y="3864937"/>
            <a:ext cx="12723" cy="83585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4"/>
          <p:cNvCxnSpPr>
            <a:cxnSpLocks noChangeShapeType="1"/>
          </p:cNvCxnSpPr>
          <p:nvPr/>
        </p:nvCxnSpPr>
        <p:spPr bwMode="auto">
          <a:xfrm flipH="1" flipV="1">
            <a:off x="6974848" y="5161754"/>
            <a:ext cx="688083" cy="48584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TextBox 10"/>
          <p:cNvSpPr txBox="1"/>
          <p:nvPr/>
        </p:nvSpPr>
        <p:spPr>
          <a:xfrm>
            <a:off x="693312" y="2141862"/>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4" name="TextBox 13"/>
          <p:cNvSpPr txBox="1"/>
          <p:nvPr/>
        </p:nvSpPr>
        <p:spPr>
          <a:xfrm>
            <a:off x="693312" y="2576790"/>
            <a:ext cx="10386763" cy="369332"/>
          </a:xfrm>
          <a:prstGeom prst="rect">
            <a:avLst/>
          </a:prstGeom>
          <a:noFill/>
        </p:spPr>
        <p:txBody>
          <a:bodyPr wrap="square" rtlCol="0">
            <a:spAutoFit/>
          </a:bodyPr>
          <a:lstStyle/>
          <a:p>
            <a:r>
              <a:rPr lang="en-GB" dirty="0"/>
              <a:t>3-1-20   separate the shear adapter [57] and shear ring [56] </a:t>
            </a:r>
            <a:r>
              <a:rPr lang="fa-IR" dirty="0"/>
              <a:t> </a:t>
            </a:r>
            <a:r>
              <a:rPr lang="en-GB" dirty="0"/>
              <a:t> </a:t>
            </a:r>
          </a:p>
        </p:txBody>
      </p:sp>
      <p:sp>
        <p:nvSpPr>
          <p:cNvPr id="15" name="Content Placeholder 2"/>
          <p:cNvSpPr>
            <a:spLocks noGrp="1"/>
          </p:cNvSpPr>
          <p:nvPr>
            <p:ph type="title"/>
          </p:nvPr>
        </p:nvSpPr>
        <p:spPr>
          <a:xfrm>
            <a:off x="711200" y="1436688"/>
            <a:ext cx="8291513" cy="63182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351550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757"/>
            <a:ext cx="12192000" cy="1155963"/>
          </a:xfrm>
          <a:prstGeom prst="rect">
            <a:avLst/>
          </a:prstGeom>
        </p:spPr>
      </p:pic>
      <p:sp>
        <p:nvSpPr>
          <p:cNvPr id="12" name="Content Placeholder 2"/>
          <p:cNvSpPr>
            <a:spLocks noGrp="1"/>
          </p:cNvSpPr>
          <p:nvPr>
            <p:ph type="title"/>
          </p:nvPr>
        </p:nvSpPr>
        <p:spPr>
          <a:xfrm>
            <a:off x="747713" y="1185863"/>
            <a:ext cx="7939087" cy="741362"/>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0222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4563" y="3374265"/>
            <a:ext cx="6250343" cy="348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AutoShape 3"/>
          <p:cNvCxnSpPr>
            <a:cxnSpLocks noChangeShapeType="1"/>
          </p:cNvCxnSpPr>
          <p:nvPr/>
        </p:nvCxnSpPr>
        <p:spPr bwMode="auto">
          <a:xfrm>
            <a:off x="4303248" y="3931362"/>
            <a:ext cx="12879" cy="53421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3256746" y="3545102"/>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Bleeder plug[34]</a:t>
            </a:r>
          </a:p>
        </p:txBody>
      </p:sp>
      <p:cxnSp>
        <p:nvCxnSpPr>
          <p:cNvPr id="13" name="AutoShape 3"/>
          <p:cNvCxnSpPr>
            <a:cxnSpLocks noChangeShapeType="1"/>
          </p:cNvCxnSpPr>
          <p:nvPr/>
        </p:nvCxnSpPr>
        <p:spPr bwMode="auto">
          <a:xfrm flipH="1">
            <a:off x="4727618" y="4146989"/>
            <a:ext cx="1003481" cy="54405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7" name="Rectangle 16"/>
          <p:cNvSpPr/>
          <p:nvPr/>
        </p:nvSpPr>
        <p:spPr>
          <a:xfrm>
            <a:off x="5243847" y="3701203"/>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Bottom sub[33]</a:t>
            </a:r>
          </a:p>
        </p:txBody>
      </p:sp>
      <p:sp>
        <p:nvSpPr>
          <p:cNvPr id="9" name="TextBox 8"/>
          <p:cNvSpPr txBox="1"/>
          <p:nvPr/>
        </p:nvSpPr>
        <p:spPr>
          <a:xfrm>
            <a:off x="747960" y="2098908"/>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0" name="TextBox 9"/>
          <p:cNvSpPr txBox="1"/>
          <p:nvPr/>
        </p:nvSpPr>
        <p:spPr>
          <a:xfrm>
            <a:off x="747960" y="2508859"/>
            <a:ext cx="10386763" cy="369332"/>
          </a:xfrm>
          <a:prstGeom prst="rect">
            <a:avLst/>
          </a:prstGeom>
          <a:noFill/>
        </p:spPr>
        <p:txBody>
          <a:bodyPr wrap="square" rtlCol="0">
            <a:spAutoFit/>
          </a:bodyPr>
          <a:lstStyle/>
          <a:p>
            <a:r>
              <a:rPr lang="en-GB" dirty="0"/>
              <a:t>3-1-21   Remove the bleeder plug [34] from bottom sub [33] </a:t>
            </a:r>
            <a:r>
              <a:rPr lang="fa-IR" dirty="0"/>
              <a:t> </a:t>
            </a:r>
            <a:r>
              <a:rPr lang="en-GB" dirty="0"/>
              <a:t> </a:t>
            </a:r>
          </a:p>
        </p:txBody>
      </p:sp>
    </p:spTree>
    <p:extLst>
      <p:ext uri="{BB962C8B-B14F-4D97-AF65-F5344CB8AC3E}">
        <p14:creationId xmlns:p14="http://schemas.microsoft.com/office/powerpoint/2010/main" val="2768245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26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89" y="3465513"/>
            <a:ext cx="6870074" cy="339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443768" y="3465513"/>
            <a:ext cx="165171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Element[32]</a:t>
            </a:r>
          </a:p>
        </p:txBody>
      </p:sp>
      <p:sp>
        <p:nvSpPr>
          <p:cNvPr id="7" name="Rectangle 6"/>
          <p:cNvSpPr/>
          <p:nvPr/>
        </p:nvSpPr>
        <p:spPr>
          <a:xfrm>
            <a:off x="4754317" y="3462316"/>
            <a:ext cx="1569210"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Bottom sub[33]</a:t>
            </a:r>
          </a:p>
        </p:txBody>
      </p:sp>
      <p:cxnSp>
        <p:nvCxnSpPr>
          <p:cNvPr id="8" name="AutoShape 3"/>
          <p:cNvCxnSpPr>
            <a:cxnSpLocks noChangeShapeType="1"/>
          </p:cNvCxnSpPr>
          <p:nvPr/>
        </p:nvCxnSpPr>
        <p:spPr bwMode="auto">
          <a:xfrm flipH="1">
            <a:off x="3142445" y="3851773"/>
            <a:ext cx="51516" cy="55381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3"/>
          <p:cNvCxnSpPr>
            <a:cxnSpLocks noChangeShapeType="1"/>
          </p:cNvCxnSpPr>
          <p:nvPr/>
        </p:nvCxnSpPr>
        <p:spPr bwMode="auto">
          <a:xfrm>
            <a:off x="5606938" y="3871371"/>
            <a:ext cx="12879" cy="53421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TextBox 9"/>
          <p:cNvSpPr txBox="1"/>
          <p:nvPr/>
        </p:nvSpPr>
        <p:spPr>
          <a:xfrm>
            <a:off x="653831" y="2073235"/>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2" name="TextBox 11"/>
          <p:cNvSpPr txBox="1"/>
          <p:nvPr/>
        </p:nvSpPr>
        <p:spPr>
          <a:xfrm>
            <a:off x="747960" y="2508859"/>
            <a:ext cx="10386763" cy="369332"/>
          </a:xfrm>
          <a:prstGeom prst="rect">
            <a:avLst/>
          </a:prstGeom>
          <a:noFill/>
        </p:spPr>
        <p:txBody>
          <a:bodyPr wrap="square" rtlCol="0">
            <a:spAutoFit/>
          </a:bodyPr>
          <a:lstStyle/>
          <a:p>
            <a:r>
              <a:rPr lang="en-GB" dirty="0"/>
              <a:t>3-1-22   separate the element [32] from bottom sub [33] </a:t>
            </a:r>
            <a:r>
              <a:rPr lang="fa-IR" dirty="0"/>
              <a:t> </a:t>
            </a:r>
            <a:r>
              <a:rPr lang="en-GB" dirty="0"/>
              <a:t> </a:t>
            </a:r>
          </a:p>
        </p:txBody>
      </p:sp>
      <p:sp>
        <p:nvSpPr>
          <p:cNvPr id="11" name="Content Placeholder 2"/>
          <p:cNvSpPr>
            <a:spLocks noGrp="1"/>
          </p:cNvSpPr>
          <p:nvPr>
            <p:ph type="title"/>
          </p:nvPr>
        </p:nvSpPr>
        <p:spPr>
          <a:xfrm>
            <a:off x="598242" y="1342985"/>
            <a:ext cx="8312150" cy="730250"/>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2128641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40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465512"/>
            <a:ext cx="68580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77098" y="6138046"/>
            <a:ext cx="165171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Element[29]</a:t>
            </a:r>
          </a:p>
        </p:txBody>
      </p:sp>
      <p:sp>
        <p:nvSpPr>
          <p:cNvPr id="7" name="Rectangle 6"/>
          <p:cNvSpPr/>
          <p:nvPr/>
        </p:nvSpPr>
        <p:spPr>
          <a:xfrm>
            <a:off x="5012902" y="3465513"/>
            <a:ext cx="165171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Element[32]</a:t>
            </a:r>
          </a:p>
        </p:txBody>
      </p:sp>
      <p:cxnSp>
        <p:nvCxnSpPr>
          <p:cNvPr id="8" name="AutoShape 3"/>
          <p:cNvCxnSpPr>
            <a:cxnSpLocks noChangeShapeType="1"/>
          </p:cNvCxnSpPr>
          <p:nvPr/>
        </p:nvCxnSpPr>
        <p:spPr bwMode="auto">
          <a:xfrm flipH="1">
            <a:off x="5980427" y="3851773"/>
            <a:ext cx="0" cy="76966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3"/>
          <p:cNvCxnSpPr>
            <a:cxnSpLocks noChangeShapeType="1"/>
          </p:cNvCxnSpPr>
          <p:nvPr/>
        </p:nvCxnSpPr>
        <p:spPr bwMode="auto">
          <a:xfrm flipH="1" flipV="1">
            <a:off x="4302955" y="5383368"/>
            <a:ext cx="0" cy="720000"/>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TextBox 8"/>
          <p:cNvSpPr txBox="1"/>
          <p:nvPr/>
        </p:nvSpPr>
        <p:spPr>
          <a:xfrm>
            <a:off x="823512" y="2219466"/>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1" name="TextBox 10"/>
          <p:cNvSpPr txBox="1"/>
          <p:nvPr/>
        </p:nvSpPr>
        <p:spPr>
          <a:xfrm>
            <a:off x="823512" y="2601757"/>
            <a:ext cx="10386763" cy="369332"/>
          </a:xfrm>
          <a:prstGeom prst="rect">
            <a:avLst/>
          </a:prstGeom>
          <a:noFill/>
        </p:spPr>
        <p:txBody>
          <a:bodyPr wrap="square" rtlCol="0">
            <a:spAutoFit/>
          </a:bodyPr>
          <a:lstStyle/>
          <a:p>
            <a:r>
              <a:rPr lang="en-GB" dirty="0"/>
              <a:t>3-1-23 separate the element [32] from mandrel [ ] </a:t>
            </a:r>
            <a:r>
              <a:rPr lang="fa-IR" dirty="0"/>
              <a:t> </a:t>
            </a:r>
            <a:r>
              <a:rPr lang="en-GB" dirty="0"/>
              <a:t> </a:t>
            </a:r>
          </a:p>
        </p:txBody>
      </p:sp>
      <p:sp>
        <p:nvSpPr>
          <p:cNvPr id="12" name="Content Placeholder 2"/>
          <p:cNvSpPr>
            <a:spLocks noGrp="1"/>
          </p:cNvSpPr>
          <p:nvPr>
            <p:ph type="title"/>
          </p:nvPr>
        </p:nvSpPr>
        <p:spPr>
          <a:xfrm>
            <a:off x="823512" y="1344836"/>
            <a:ext cx="8610600" cy="760413"/>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74674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41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113" y="3465512"/>
            <a:ext cx="6786563"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06603" y="6356988"/>
            <a:ext cx="20893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sp>
        <p:nvSpPr>
          <p:cNvPr id="7" name="Rectangle 6"/>
          <p:cNvSpPr/>
          <p:nvPr/>
        </p:nvSpPr>
        <p:spPr>
          <a:xfrm>
            <a:off x="6722772" y="3465513"/>
            <a:ext cx="1816795"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8" name="AutoShape 3"/>
          <p:cNvCxnSpPr>
            <a:cxnSpLocks noChangeShapeType="1"/>
          </p:cNvCxnSpPr>
          <p:nvPr/>
        </p:nvCxnSpPr>
        <p:spPr bwMode="auto">
          <a:xfrm flipV="1">
            <a:off x="5267459" y="5293216"/>
            <a:ext cx="1411" cy="106377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3"/>
          <p:cNvCxnSpPr>
            <a:cxnSpLocks noChangeShapeType="1"/>
          </p:cNvCxnSpPr>
          <p:nvPr/>
        </p:nvCxnSpPr>
        <p:spPr bwMode="auto">
          <a:xfrm>
            <a:off x="7463744" y="3851773"/>
            <a:ext cx="0" cy="96492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TextBox 8"/>
          <p:cNvSpPr txBox="1"/>
          <p:nvPr/>
        </p:nvSpPr>
        <p:spPr>
          <a:xfrm>
            <a:off x="823512" y="2219466"/>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1" name="TextBox 10"/>
          <p:cNvSpPr txBox="1"/>
          <p:nvPr/>
        </p:nvSpPr>
        <p:spPr>
          <a:xfrm>
            <a:off x="823512" y="2601757"/>
            <a:ext cx="10386763" cy="369332"/>
          </a:xfrm>
          <a:prstGeom prst="rect">
            <a:avLst/>
          </a:prstGeom>
          <a:noFill/>
        </p:spPr>
        <p:txBody>
          <a:bodyPr wrap="square" rtlCol="0">
            <a:spAutoFit/>
          </a:bodyPr>
          <a:lstStyle/>
          <a:p>
            <a:r>
              <a:rPr lang="en-GB" dirty="0"/>
              <a:t>3-1-24   separate poppet housing[40]from spring housing[29] </a:t>
            </a:r>
            <a:r>
              <a:rPr lang="fa-IR" dirty="0"/>
              <a:t> </a:t>
            </a:r>
            <a:r>
              <a:rPr lang="en-GB" dirty="0"/>
              <a:t> </a:t>
            </a:r>
          </a:p>
        </p:txBody>
      </p:sp>
      <p:sp>
        <p:nvSpPr>
          <p:cNvPr id="12" name="Content Placeholder 2"/>
          <p:cNvSpPr>
            <a:spLocks noGrp="1"/>
          </p:cNvSpPr>
          <p:nvPr>
            <p:ph type="title"/>
          </p:nvPr>
        </p:nvSpPr>
        <p:spPr>
          <a:xfrm>
            <a:off x="823512" y="1117327"/>
            <a:ext cx="8610600" cy="129222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135972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5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665" y="3467894"/>
            <a:ext cx="6643687"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266425" y="6429610"/>
            <a:ext cx="23369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Delayed inflate ring[37]</a:t>
            </a:r>
          </a:p>
        </p:txBody>
      </p:sp>
      <p:sp>
        <p:nvSpPr>
          <p:cNvPr id="7" name="Rectangle 6"/>
          <p:cNvSpPr/>
          <p:nvPr/>
        </p:nvSpPr>
        <p:spPr>
          <a:xfrm>
            <a:off x="6377103" y="6251126"/>
            <a:ext cx="20893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8" name="AutoShape 6"/>
          <p:cNvCxnSpPr>
            <a:cxnSpLocks noChangeShapeType="1"/>
          </p:cNvCxnSpPr>
          <p:nvPr/>
        </p:nvCxnSpPr>
        <p:spPr bwMode="auto">
          <a:xfrm flipV="1">
            <a:off x="7200900" y="5570561"/>
            <a:ext cx="0" cy="61277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6"/>
          <p:cNvCxnSpPr>
            <a:cxnSpLocks noChangeShapeType="1"/>
          </p:cNvCxnSpPr>
          <p:nvPr/>
        </p:nvCxnSpPr>
        <p:spPr bwMode="auto">
          <a:xfrm flipV="1">
            <a:off x="4474045" y="5776913"/>
            <a:ext cx="0" cy="61277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a:off x="4657739" y="3814232"/>
            <a:ext cx="17292" cy="55170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3484253" y="3427972"/>
            <a:ext cx="20893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screw[16]</a:t>
            </a:r>
          </a:p>
        </p:txBody>
      </p:sp>
      <p:sp>
        <p:nvSpPr>
          <p:cNvPr id="12" name="TextBox 11"/>
          <p:cNvSpPr txBox="1"/>
          <p:nvPr/>
        </p:nvSpPr>
        <p:spPr>
          <a:xfrm>
            <a:off x="742829" y="2306488"/>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3" name="TextBox 12"/>
          <p:cNvSpPr txBox="1"/>
          <p:nvPr/>
        </p:nvSpPr>
        <p:spPr>
          <a:xfrm>
            <a:off x="742829" y="2700805"/>
            <a:ext cx="10590579" cy="369332"/>
          </a:xfrm>
          <a:prstGeom prst="rect">
            <a:avLst/>
          </a:prstGeom>
          <a:noFill/>
        </p:spPr>
        <p:txBody>
          <a:bodyPr wrap="square" rtlCol="0">
            <a:spAutoFit/>
          </a:bodyPr>
          <a:lstStyle/>
          <a:p>
            <a:r>
              <a:rPr lang="en-GB" dirty="0"/>
              <a:t>3-1-25   Open shear screw[16] and separate delayed inflate ring [37]from spring housing[29] </a:t>
            </a:r>
            <a:r>
              <a:rPr lang="fa-IR" dirty="0"/>
              <a:t> </a:t>
            </a:r>
            <a:r>
              <a:rPr lang="en-GB" dirty="0"/>
              <a:t> </a:t>
            </a:r>
          </a:p>
        </p:txBody>
      </p:sp>
      <p:sp>
        <p:nvSpPr>
          <p:cNvPr id="14" name="Content Placeholder 2"/>
          <p:cNvSpPr>
            <a:spLocks noGrp="1"/>
          </p:cNvSpPr>
          <p:nvPr>
            <p:ph type="title"/>
          </p:nvPr>
        </p:nvSpPr>
        <p:spPr>
          <a:xfrm>
            <a:off x="549275" y="1463675"/>
            <a:ext cx="8610600" cy="73183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1983874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4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628" y="3465513"/>
            <a:ext cx="7215188"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39723" y="6344442"/>
            <a:ext cx="23369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poppet[25]</a:t>
            </a:r>
          </a:p>
        </p:txBody>
      </p:sp>
      <p:sp>
        <p:nvSpPr>
          <p:cNvPr id="7" name="Rectangle 6"/>
          <p:cNvSpPr/>
          <p:nvPr/>
        </p:nvSpPr>
        <p:spPr>
          <a:xfrm>
            <a:off x="6290814" y="3465513"/>
            <a:ext cx="23369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spring[31]</a:t>
            </a:r>
          </a:p>
        </p:txBody>
      </p:sp>
      <p:sp>
        <p:nvSpPr>
          <p:cNvPr id="8" name="Rectangle 7"/>
          <p:cNvSpPr/>
          <p:nvPr/>
        </p:nvSpPr>
        <p:spPr>
          <a:xfrm>
            <a:off x="5380706" y="3973516"/>
            <a:ext cx="207860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cxnSp>
        <p:nvCxnSpPr>
          <p:cNvPr id="9" name="AutoShape 6"/>
          <p:cNvCxnSpPr>
            <a:cxnSpLocks noChangeShapeType="1"/>
          </p:cNvCxnSpPr>
          <p:nvPr/>
        </p:nvCxnSpPr>
        <p:spPr bwMode="auto">
          <a:xfrm flipH="1" flipV="1">
            <a:off x="6096000" y="5499279"/>
            <a:ext cx="12879" cy="84516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a:off x="7008233" y="4386739"/>
            <a:ext cx="0" cy="71414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7764288" y="3853881"/>
            <a:ext cx="17292" cy="1152000"/>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TextBox 11"/>
          <p:cNvSpPr txBox="1"/>
          <p:nvPr/>
        </p:nvSpPr>
        <p:spPr>
          <a:xfrm>
            <a:off x="514229" y="2057401"/>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3" name="TextBox 12"/>
          <p:cNvSpPr txBox="1"/>
          <p:nvPr/>
        </p:nvSpPr>
        <p:spPr>
          <a:xfrm>
            <a:off x="514229" y="2473264"/>
            <a:ext cx="10386763" cy="369332"/>
          </a:xfrm>
          <a:prstGeom prst="rect">
            <a:avLst/>
          </a:prstGeom>
          <a:noFill/>
        </p:spPr>
        <p:txBody>
          <a:bodyPr wrap="square" rtlCol="0">
            <a:spAutoFit/>
          </a:bodyPr>
          <a:lstStyle/>
          <a:p>
            <a:r>
              <a:rPr lang="en-GB" dirty="0"/>
              <a:t>3-1-26 </a:t>
            </a:r>
            <a:r>
              <a:rPr lang="en-US" dirty="0"/>
              <a:t>Remove Poppet Housing[40] from Poppet spring[31]</a:t>
            </a:r>
            <a:r>
              <a:rPr lang="en-GB" dirty="0"/>
              <a:t>  </a:t>
            </a:r>
            <a:r>
              <a:rPr lang="fa-IR" dirty="0"/>
              <a:t> </a:t>
            </a:r>
            <a:r>
              <a:rPr lang="en-GB" dirty="0"/>
              <a:t> </a:t>
            </a:r>
          </a:p>
        </p:txBody>
      </p:sp>
      <p:sp>
        <p:nvSpPr>
          <p:cNvPr id="14" name="Content Placeholder 2"/>
          <p:cNvSpPr>
            <a:spLocks noGrp="1"/>
          </p:cNvSpPr>
          <p:nvPr>
            <p:ph type="title"/>
          </p:nvPr>
        </p:nvSpPr>
        <p:spPr>
          <a:xfrm>
            <a:off x="434423" y="1049719"/>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
        <p:nvSpPr>
          <p:cNvPr id="2" name="Right Arrow 1"/>
          <p:cNvSpPr/>
          <p:nvPr/>
        </p:nvSpPr>
        <p:spPr>
          <a:xfrm>
            <a:off x="7076720" y="5619224"/>
            <a:ext cx="1118336" cy="463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1146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图片 4" descr="C:\Users\LENOVO\Documents\OTS工作\技术资料\井下工具\桥塞资料\第二次拆桥塞\20160412_1047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693" y="3332162"/>
            <a:ext cx="67151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31843" y="6304458"/>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Latch sub[27]</a:t>
            </a:r>
          </a:p>
        </p:txBody>
      </p:sp>
      <p:sp>
        <p:nvSpPr>
          <p:cNvPr id="8" name="Rectangle 7"/>
          <p:cNvSpPr/>
          <p:nvPr/>
        </p:nvSpPr>
        <p:spPr>
          <a:xfrm>
            <a:off x="6487022" y="6304458"/>
            <a:ext cx="14277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Mandrel[36]</a:t>
            </a:r>
          </a:p>
        </p:txBody>
      </p:sp>
      <p:cxnSp>
        <p:nvCxnSpPr>
          <p:cNvPr id="9" name="AutoShape 6"/>
          <p:cNvCxnSpPr>
            <a:cxnSpLocks noChangeShapeType="1"/>
          </p:cNvCxnSpPr>
          <p:nvPr/>
        </p:nvCxnSpPr>
        <p:spPr bwMode="auto">
          <a:xfrm flipV="1">
            <a:off x="4471371" y="5743977"/>
            <a:ext cx="0" cy="56048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6"/>
          <p:cNvCxnSpPr>
            <a:cxnSpLocks noChangeShapeType="1"/>
          </p:cNvCxnSpPr>
          <p:nvPr/>
        </p:nvCxnSpPr>
        <p:spPr bwMode="auto">
          <a:xfrm flipV="1">
            <a:off x="7200900" y="5743975"/>
            <a:ext cx="0" cy="56048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TextBox 9"/>
          <p:cNvSpPr txBox="1"/>
          <p:nvPr/>
        </p:nvSpPr>
        <p:spPr>
          <a:xfrm>
            <a:off x="514229" y="2057401"/>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1" name="TextBox 10"/>
          <p:cNvSpPr txBox="1"/>
          <p:nvPr/>
        </p:nvSpPr>
        <p:spPr>
          <a:xfrm>
            <a:off x="514229" y="2473264"/>
            <a:ext cx="10386763" cy="369332"/>
          </a:xfrm>
          <a:prstGeom prst="rect">
            <a:avLst/>
          </a:prstGeom>
          <a:noFill/>
        </p:spPr>
        <p:txBody>
          <a:bodyPr wrap="square" rtlCol="0">
            <a:spAutoFit/>
          </a:bodyPr>
          <a:lstStyle/>
          <a:p>
            <a:r>
              <a:rPr lang="en-GB" dirty="0"/>
              <a:t>3-1-27 Remove poppet housing[40]from mandrel[36]   </a:t>
            </a:r>
            <a:r>
              <a:rPr lang="fa-IR" dirty="0"/>
              <a:t> </a:t>
            </a:r>
            <a:r>
              <a:rPr lang="en-GB" dirty="0"/>
              <a:t> </a:t>
            </a:r>
          </a:p>
        </p:txBody>
      </p:sp>
      <p:sp>
        <p:nvSpPr>
          <p:cNvPr id="12" name="Content Placeholder 2"/>
          <p:cNvSpPr>
            <a:spLocks noGrp="1"/>
          </p:cNvSpPr>
          <p:nvPr>
            <p:ph type="title"/>
          </p:nvPr>
        </p:nvSpPr>
        <p:spPr>
          <a:xfrm>
            <a:off x="514229" y="1031294"/>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417525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1" name="Content Placeholder 2"/>
          <p:cNvSpPr>
            <a:spLocks noGrp="1"/>
          </p:cNvSpPr>
          <p:nvPr>
            <p:ph type="title"/>
          </p:nvPr>
        </p:nvSpPr>
        <p:spPr>
          <a:xfrm>
            <a:off x="514229" y="1073141"/>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04946.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214687" y="2243931"/>
            <a:ext cx="57626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 Arrow 5"/>
          <p:cNvSpPr/>
          <p:nvPr/>
        </p:nvSpPr>
        <p:spPr>
          <a:xfrm>
            <a:off x="3850784" y="4893101"/>
            <a:ext cx="1532586" cy="425003"/>
          </a:xfrm>
          <a:prstGeom prst="lef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4946134" y="6420297"/>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Latch sub[27]</a:t>
            </a:r>
          </a:p>
        </p:txBody>
      </p:sp>
      <p:cxnSp>
        <p:nvCxnSpPr>
          <p:cNvPr id="8" name="AutoShape 6"/>
          <p:cNvCxnSpPr>
            <a:cxnSpLocks noChangeShapeType="1"/>
          </p:cNvCxnSpPr>
          <p:nvPr/>
        </p:nvCxnSpPr>
        <p:spPr bwMode="auto">
          <a:xfrm flipV="1">
            <a:off x="5643348" y="5808371"/>
            <a:ext cx="0" cy="56048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TextBox 8"/>
          <p:cNvSpPr txBox="1"/>
          <p:nvPr/>
        </p:nvSpPr>
        <p:spPr>
          <a:xfrm>
            <a:off x="514229" y="2090968"/>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0" name="TextBox 9"/>
          <p:cNvSpPr txBox="1"/>
          <p:nvPr/>
        </p:nvSpPr>
        <p:spPr>
          <a:xfrm>
            <a:off x="514229" y="2491078"/>
            <a:ext cx="10386763" cy="369332"/>
          </a:xfrm>
          <a:prstGeom prst="rect">
            <a:avLst/>
          </a:prstGeom>
          <a:noFill/>
        </p:spPr>
        <p:txBody>
          <a:bodyPr wrap="square" rtlCol="0">
            <a:spAutoFit/>
          </a:bodyPr>
          <a:lstStyle/>
          <a:p>
            <a:r>
              <a:rPr lang="en-GB" dirty="0"/>
              <a:t>3-1-28 Remove Latch sub[27] from mandrel[36]  </a:t>
            </a:r>
            <a:r>
              <a:rPr lang="fa-IR" dirty="0"/>
              <a:t> </a:t>
            </a:r>
            <a:r>
              <a:rPr lang="en-GB" dirty="0"/>
              <a:t> </a:t>
            </a:r>
          </a:p>
        </p:txBody>
      </p:sp>
    </p:spTree>
    <p:extLst>
      <p:ext uri="{BB962C8B-B14F-4D97-AF65-F5344CB8AC3E}">
        <p14:creationId xmlns:p14="http://schemas.microsoft.com/office/powerpoint/2010/main" val="195926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189" y="1433685"/>
            <a:ext cx="8610600" cy="1280671"/>
          </a:xfrm>
        </p:spPr>
        <p:txBody>
          <a:bodyPr/>
          <a:lstStyle/>
          <a:p>
            <a:pPr algn="l"/>
            <a:r>
              <a:rPr lang="en-US" dirty="0"/>
              <a:t>preparation</a:t>
            </a:r>
            <a:endParaRPr lang="en-GB" dirty="0"/>
          </a:p>
        </p:txBody>
      </p:sp>
      <p:sp>
        <p:nvSpPr>
          <p:cNvPr id="3" name="Content Placeholder 2"/>
          <p:cNvSpPr>
            <a:spLocks noGrp="1"/>
          </p:cNvSpPr>
          <p:nvPr>
            <p:ph idx="1"/>
          </p:nvPr>
        </p:nvSpPr>
        <p:spPr>
          <a:xfrm>
            <a:off x="281189" y="2714356"/>
            <a:ext cx="10820400" cy="4024125"/>
          </a:xfrm>
        </p:spPr>
        <p:txBody>
          <a:bodyPr/>
          <a:lstStyle/>
          <a:p>
            <a:r>
              <a:rPr lang="en-GB" dirty="0"/>
              <a:t>2-1 Required documents</a:t>
            </a:r>
          </a:p>
          <a:p>
            <a:r>
              <a:rPr lang="en-GB" dirty="0"/>
              <a:t>         2-1-1 Pre-Work Safety Record Sheet, See QHSE System Document,</a:t>
            </a:r>
          </a:p>
          <a:p>
            <a:r>
              <a:rPr lang="en-US" dirty="0"/>
              <a:t>         2-1-2 Make a Tool Status label </a:t>
            </a:r>
            <a:endParaRPr lang="en-GB" dirty="0"/>
          </a:p>
          <a:p>
            <a:pPr algn="ctr"/>
            <a:endParaRPr lang="en-GB" dirty="0"/>
          </a:p>
        </p:txBody>
      </p:sp>
      <p:pic>
        <p:nvPicPr>
          <p:cNvPr id="5" name="Picture 4"/>
          <p:cNvPicPr>
            <a:picLocks noChangeAspect="1"/>
          </p:cNvPicPr>
          <p:nvPr/>
        </p:nvPicPr>
        <p:blipFill>
          <a:blip r:embed="rId2"/>
          <a:stretch>
            <a:fillRect/>
          </a:stretch>
        </p:blipFill>
        <p:spPr>
          <a:xfrm>
            <a:off x="0" y="0"/>
            <a:ext cx="12192000" cy="1326524"/>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980350" y="4178939"/>
            <a:ext cx="4932609" cy="2518076"/>
          </a:xfrm>
          <a:prstGeom prst="rect">
            <a:avLst/>
          </a:prstGeom>
          <a:noFill/>
          <a:ln>
            <a:noFill/>
          </a:ln>
        </p:spPr>
      </p:pic>
    </p:spTree>
    <p:extLst>
      <p:ext uri="{BB962C8B-B14F-4D97-AF65-F5344CB8AC3E}">
        <p14:creationId xmlns:p14="http://schemas.microsoft.com/office/powerpoint/2010/main" val="572206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a:spLocks noGrp="1"/>
          </p:cNvSpPr>
          <p:nvPr>
            <p:ph type="title"/>
          </p:nvPr>
        </p:nvSpPr>
        <p:spPr>
          <a:xfrm>
            <a:off x="345584" y="1073544"/>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9" descr="C:\Users\LENOVO\Documents\OTS工作\技术资料\井下工具\桥塞资料\第二次拆桥塞\20160412_10482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5600" y="3465512"/>
            <a:ext cx="6310648"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568412" y="5867486"/>
            <a:ext cx="189116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Poppet housing</a:t>
            </a:r>
            <a:r>
              <a:rPr lang="en-GB" sz="1400" dirty="0"/>
              <a:t>[</a:t>
            </a:r>
            <a:r>
              <a:rPr lang="fa-IR" sz="1400" dirty="0"/>
              <a:t>40</a:t>
            </a:r>
            <a:r>
              <a:rPr lang="en-GB" sz="1400" dirty="0"/>
              <a:t>]</a:t>
            </a:r>
          </a:p>
        </p:txBody>
      </p:sp>
      <p:sp>
        <p:nvSpPr>
          <p:cNvPr id="7" name="Rectangle 6"/>
          <p:cNvSpPr/>
          <p:nvPr/>
        </p:nvSpPr>
        <p:spPr>
          <a:xfrm>
            <a:off x="4982625" y="6471740"/>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Collet sub[2</a:t>
            </a:r>
            <a:r>
              <a:rPr lang="fa-IR" sz="1400" dirty="0"/>
              <a:t>4</a:t>
            </a:r>
            <a:r>
              <a:rPr lang="en-GB" sz="1400" dirty="0"/>
              <a:t>]</a:t>
            </a:r>
          </a:p>
        </p:txBody>
      </p:sp>
      <p:cxnSp>
        <p:nvCxnSpPr>
          <p:cNvPr id="10" name="AutoShape 6"/>
          <p:cNvCxnSpPr>
            <a:cxnSpLocks noChangeShapeType="1"/>
          </p:cNvCxnSpPr>
          <p:nvPr/>
        </p:nvCxnSpPr>
        <p:spPr bwMode="auto">
          <a:xfrm flipV="1">
            <a:off x="5795748" y="5911257"/>
            <a:ext cx="0" cy="56048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flipH="1" flipV="1">
            <a:off x="7501416" y="5161756"/>
            <a:ext cx="25159" cy="69299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TextBox 13"/>
          <p:cNvSpPr txBox="1"/>
          <p:nvPr/>
        </p:nvSpPr>
        <p:spPr>
          <a:xfrm>
            <a:off x="486457" y="2675744"/>
            <a:ext cx="10386763" cy="369332"/>
          </a:xfrm>
          <a:prstGeom prst="rect">
            <a:avLst/>
          </a:prstGeom>
          <a:noFill/>
        </p:spPr>
        <p:txBody>
          <a:bodyPr wrap="square" rtlCol="0">
            <a:spAutoFit/>
          </a:bodyPr>
          <a:lstStyle/>
          <a:p>
            <a:r>
              <a:rPr lang="en-GB" dirty="0"/>
              <a:t>3-1-29  Separate the collet sub [24] and the poppet housing [40]</a:t>
            </a:r>
          </a:p>
        </p:txBody>
      </p:sp>
      <p:sp>
        <p:nvSpPr>
          <p:cNvPr id="12" name="TextBox 11"/>
          <p:cNvSpPr txBox="1"/>
          <p:nvPr/>
        </p:nvSpPr>
        <p:spPr>
          <a:xfrm>
            <a:off x="486457" y="2166517"/>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Tree>
    <p:extLst>
      <p:ext uri="{BB962C8B-B14F-4D97-AF65-F5344CB8AC3E}">
        <p14:creationId xmlns:p14="http://schemas.microsoft.com/office/powerpoint/2010/main" val="3199708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5" name="Content Placeholder 2"/>
          <p:cNvSpPr>
            <a:spLocks noGrp="1"/>
          </p:cNvSpPr>
          <p:nvPr>
            <p:ph type="title"/>
          </p:nvPr>
        </p:nvSpPr>
        <p:spPr>
          <a:xfrm>
            <a:off x="504106" y="1464527"/>
            <a:ext cx="8610600" cy="619125"/>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049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75131" y="3465513"/>
            <a:ext cx="6855372"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306943" y="6420297"/>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sp>
        <p:nvSpPr>
          <p:cNvPr id="8" name="Rectangle 7"/>
          <p:cNvSpPr/>
          <p:nvPr/>
        </p:nvSpPr>
        <p:spPr>
          <a:xfrm>
            <a:off x="4556258" y="3465513"/>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poppet[25]</a:t>
            </a:r>
          </a:p>
        </p:txBody>
      </p:sp>
      <p:sp>
        <p:nvSpPr>
          <p:cNvPr id="9" name="Rectangle 8"/>
          <p:cNvSpPr/>
          <p:nvPr/>
        </p:nvSpPr>
        <p:spPr>
          <a:xfrm>
            <a:off x="6389264" y="3465513"/>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spring[</a:t>
            </a:r>
            <a:r>
              <a:rPr lang="fa-IR" sz="1400" dirty="0"/>
              <a:t>31</a:t>
            </a:r>
            <a:r>
              <a:rPr lang="en-GB" sz="1400" dirty="0"/>
              <a:t>]</a:t>
            </a:r>
          </a:p>
        </p:txBody>
      </p:sp>
      <p:cxnSp>
        <p:nvCxnSpPr>
          <p:cNvPr id="10" name="AutoShape 6"/>
          <p:cNvCxnSpPr>
            <a:cxnSpLocks noChangeShapeType="1"/>
          </p:cNvCxnSpPr>
          <p:nvPr/>
        </p:nvCxnSpPr>
        <p:spPr bwMode="auto">
          <a:xfrm>
            <a:off x="5180612" y="3877495"/>
            <a:ext cx="72860" cy="52809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flipH="1">
            <a:off x="6851561" y="3851774"/>
            <a:ext cx="222108" cy="46264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6"/>
          <p:cNvCxnSpPr>
            <a:cxnSpLocks noChangeShapeType="1"/>
          </p:cNvCxnSpPr>
          <p:nvPr/>
        </p:nvCxnSpPr>
        <p:spPr bwMode="auto">
          <a:xfrm flipV="1">
            <a:off x="5371511" y="5508254"/>
            <a:ext cx="325977" cy="91204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TextBox 13"/>
          <p:cNvSpPr txBox="1"/>
          <p:nvPr/>
        </p:nvSpPr>
        <p:spPr>
          <a:xfrm>
            <a:off x="504106" y="2491078"/>
            <a:ext cx="10386763" cy="369332"/>
          </a:xfrm>
          <a:prstGeom prst="rect">
            <a:avLst/>
          </a:prstGeom>
          <a:noFill/>
        </p:spPr>
        <p:txBody>
          <a:bodyPr wrap="square" rtlCol="0">
            <a:spAutoFit/>
          </a:bodyPr>
          <a:lstStyle/>
          <a:p>
            <a:r>
              <a:rPr lang="en-GB" dirty="0"/>
              <a:t>3-1-30  Remove the poppet[25] and poppet spring[ from poppet housing[40]</a:t>
            </a:r>
          </a:p>
        </p:txBody>
      </p:sp>
      <p:sp>
        <p:nvSpPr>
          <p:cNvPr id="13" name="TextBox 12"/>
          <p:cNvSpPr txBox="1"/>
          <p:nvPr/>
        </p:nvSpPr>
        <p:spPr>
          <a:xfrm>
            <a:off x="504106" y="2101804"/>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Tree>
    <p:extLst>
      <p:ext uri="{BB962C8B-B14F-4D97-AF65-F5344CB8AC3E}">
        <p14:creationId xmlns:p14="http://schemas.microsoft.com/office/powerpoint/2010/main" val="294391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9140"/>
            <a:ext cx="8252138" cy="651944"/>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5" name="TextBox 4"/>
          <p:cNvSpPr txBox="1"/>
          <p:nvPr/>
        </p:nvSpPr>
        <p:spPr>
          <a:xfrm>
            <a:off x="914400" y="2247701"/>
            <a:ext cx="10537603" cy="3416320"/>
          </a:xfrm>
          <a:prstGeom prst="rect">
            <a:avLst/>
          </a:prstGeom>
          <a:noFill/>
        </p:spPr>
        <p:txBody>
          <a:bodyPr wrap="square" rtlCol="0">
            <a:spAutoFit/>
          </a:bodyPr>
          <a:lstStyle/>
          <a:p>
            <a:r>
              <a:rPr lang="en-GB" dirty="0"/>
              <a:t>3.1 Inspect all O-rings on each component for damage.</a:t>
            </a:r>
          </a:p>
          <a:p>
            <a:br>
              <a:rPr lang="en-GB" dirty="0"/>
            </a:br>
            <a:r>
              <a:rPr lang="en-GB" dirty="0"/>
              <a:t>3.2 After using diesel oil to remove oil from the components of the tool, clean it with clean water and blow it with compressed air, especially to ensure that the inner wall of the tool barrel is clean.</a:t>
            </a:r>
          </a:p>
          <a:p>
            <a:br>
              <a:rPr lang="en-GB" dirty="0"/>
            </a:br>
            <a:r>
              <a:rPr lang="en-GB" dirty="0"/>
              <a:t>3.3 Check all parts for damage.</a:t>
            </a:r>
          </a:p>
          <a:p>
            <a:br>
              <a:rPr lang="en-GB" dirty="0"/>
            </a:br>
            <a:r>
              <a:rPr lang="en-GB" dirty="0"/>
              <a:t>3.4 Replace the damaged part and record the part number of the newly replaced part on the maintenance log sheet.</a:t>
            </a:r>
          </a:p>
          <a:p>
            <a:br>
              <a:rPr lang="en-GB" dirty="0"/>
            </a:br>
            <a:r>
              <a:rPr lang="en-GB" dirty="0"/>
              <a:t>3.5 Apply a little oil on the surface of each spring and O-ring</a:t>
            </a:r>
          </a:p>
        </p:txBody>
      </p:sp>
      <p:pic>
        <p:nvPicPr>
          <p:cNvPr id="1026" name="DefaultOcx"/>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HTMLHidden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HTMLHidden2"/>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HTMLHidden3"/>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1259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943" y="1480650"/>
            <a:ext cx="8610600" cy="549272"/>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5" name="图片 5" descr="C:\Users\LENOVO\Documents\OTS工作\技术资料\井下工具\桥塞资料\第二次拆桥塞\20160412_1403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4906" y="3465513"/>
            <a:ext cx="59436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0" y="-38636"/>
            <a:ext cx="12192000" cy="1155963"/>
          </a:xfrm>
          <a:prstGeom prst="rect">
            <a:avLst/>
          </a:prstGeom>
        </p:spPr>
      </p:pic>
      <p:sp>
        <p:nvSpPr>
          <p:cNvPr id="6" name="TextBox 5"/>
          <p:cNvSpPr txBox="1"/>
          <p:nvPr/>
        </p:nvSpPr>
        <p:spPr>
          <a:xfrm>
            <a:off x="1199818" y="2215854"/>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1199818" y="2585186"/>
            <a:ext cx="10386763" cy="369332"/>
          </a:xfrm>
          <a:prstGeom prst="rect">
            <a:avLst/>
          </a:prstGeom>
          <a:noFill/>
        </p:spPr>
        <p:txBody>
          <a:bodyPr wrap="square" rtlCol="0">
            <a:spAutoFit/>
          </a:bodyPr>
          <a:lstStyle/>
          <a:p>
            <a:r>
              <a:rPr lang="en-GB" dirty="0"/>
              <a:t>3-2-1 Connect the collet sub [24] to the poppet housing [40]</a:t>
            </a:r>
          </a:p>
        </p:txBody>
      </p:sp>
      <p:sp>
        <p:nvSpPr>
          <p:cNvPr id="8" name="Rectangle 7"/>
          <p:cNvSpPr/>
          <p:nvPr/>
        </p:nvSpPr>
        <p:spPr>
          <a:xfrm>
            <a:off x="5263917" y="3654932"/>
            <a:ext cx="14245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Collet sub [24]</a:t>
            </a:r>
          </a:p>
        </p:txBody>
      </p:sp>
      <p:sp>
        <p:nvSpPr>
          <p:cNvPr id="9" name="Rectangle 8"/>
          <p:cNvSpPr/>
          <p:nvPr/>
        </p:nvSpPr>
        <p:spPr>
          <a:xfrm>
            <a:off x="6836354" y="3465513"/>
            <a:ext cx="190423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cxnSp>
        <p:nvCxnSpPr>
          <p:cNvPr id="10" name="AutoShape 6"/>
          <p:cNvCxnSpPr>
            <a:cxnSpLocks noChangeShapeType="1"/>
          </p:cNvCxnSpPr>
          <p:nvPr/>
        </p:nvCxnSpPr>
        <p:spPr bwMode="auto">
          <a:xfrm>
            <a:off x="6393199" y="4074459"/>
            <a:ext cx="0" cy="67226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7493052" y="3866562"/>
            <a:ext cx="23854" cy="70543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Right Arrow 13"/>
          <p:cNvSpPr/>
          <p:nvPr/>
        </p:nvSpPr>
        <p:spPr>
          <a:xfrm>
            <a:off x="4182035" y="4161820"/>
            <a:ext cx="1734671" cy="497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2429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a:spLocks noGrp="1"/>
          </p:cNvSpPr>
          <p:nvPr>
            <p:ph type="title"/>
          </p:nvPr>
        </p:nvSpPr>
        <p:spPr>
          <a:xfrm>
            <a:off x="1035229" y="1419586"/>
            <a:ext cx="8372475" cy="709613"/>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045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2590" y="3429001"/>
            <a:ext cx="625703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971105" y="3707153"/>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cxnSp>
        <p:nvCxnSpPr>
          <p:cNvPr id="9" name="AutoShape 6"/>
          <p:cNvCxnSpPr>
            <a:cxnSpLocks noChangeShapeType="1"/>
          </p:cNvCxnSpPr>
          <p:nvPr/>
        </p:nvCxnSpPr>
        <p:spPr bwMode="auto">
          <a:xfrm>
            <a:off x="6936927" y="4147746"/>
            <a:ext cx="0" cy="67226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flipH="1" flipV="1">
            <a:off x="6562165" y="6078071"/>
            <a:ext cx="10328" cy="33766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5971105" y="6441599"/>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poppet[25]</a:t>
            </a:r>
          </a:p>
        </p:txBody>
      </p:sp>
      <p:sp>
        <p:nvSpPr>
          <p:cNvPr id="13" name="TextBox 12"/>
          <p:cNvSpPr txBox="1"/>
          <p:nvPr/>
        </p:nvSpPr>
        <p:spPr>
          <a:xfrm>
            <a:off x="1199818" y="2215854"/>
            <a:ext cx="3490175" cy="369332"/>
          </a:xfrm>
          <a:prstGeom prst="rect">
            <a:avLst/>
          </a:prstGeom>
          <a:noFill/>
        </p:spPr>
        <p:txBody>
          <a:bodyPr wrap="square" rtlCol="0">
            <a:spAutoFit/>
          </a:bodyPr>
          <a:lstStyle/>
          <a:p>
            <a:r>
              <a:rPr lang="en-US" dirty="0"/>
              <a:t>3-2 installation steps</a:t>
            </a:r>
            <a:endParaRPr lang="en-GB" dirty="0"/>
          </a:p>
        </p:txBody>
      </p:sp>
      <p:sp>
        <p:nvSpPr>
          <p:cNvPr id="14" name="TextBox 13"/>
          <p:cNvSpPr txBox="1"/>
          <p:nvPr/>
        </p:nvSpPr>
        <p:spPr>
          <a:xfrm>
            <a:off x="1199818" y="2585186"/>
            <a:ext cx="10386763" cy="369332"/>
          </a:xfrm>
          <a:prstGeom prst="rect">
            <a:avLst/>
          </a:prstGeom>
          <a:noFill/>
        </p:spPr>
        <p:txBody>
          <a:bodyPr wrap="square" rtlCol="0">
            <a:spAutoFit/>
          </a:bodyPr>
          <a:lstStyle/>
          <a:p>
            <a:r>
              <a:rPr lang="en-GB" dirty="0"/>
              <a:t>3-2-2 Connect the collet sub [24] to the poppet housing [40]</a:t>
            </a:r>
          </a:p>
        </p:txBody>
      </p:sp>
    </p:spTree>
    <p:extLst>
      <p:ext uri="{BB962C8B-B14F-4D97-AF65-F5344CB8AC3E}">
        <p14:creationId xmlns:p14="http://schemas.microsoft.com/office/powerpoint/2010/main" val="2406295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a:spLocks noGrp="1"/>
          </p:cNvSpPr>
          <p:nvPr>
            <p:ph type="title"/>
          </p:nvPr>
        </p:nvSpPr>
        <p:spPr>
          <a:xfrm>
            <a:off x="855987" y="1596279"/>
            <a:ext cx="8610600" cy="563563"/>
          </a:xfrm>
        </p:spPr>
        <p:txBody>
          <a:bodyPr>
            <a:normAutofit fontScale="90000"/>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354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8011" y="3465513"/>
            <a:ext cx="6154513"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33933" y="2745442"/>
            <a:ext cx="10386763" cy="369332"/>
          </a:xfrm>
          <a:prstGeom prst="rect">
            <a:avLst/>
          </a:prstGeom>
          <a:noFill/>
        </p:spPr>
        <p:txBody>
          <a:bodyPr wrap="square" rtlCol="0">
            <a:spAutoFit/>
          </a:bodyPr>
          <a:lstStyle/>
          <a:p>
            <a:r>
              <a:rPr lang="en-GB" dirty="0"/>
              <a:t>3-2-3 Connect</a:t>
            </a:r>
            <a:r>
              <a:rPr lang="fa-IR" dirty="0"/>
              <a:t> </a:t>
            </a:r>
            <a:r>
              <a:rPr lang="en-US" dirty="0"/>
              <a:t>Latch sub[27] to Mandrel[36]</a:t>
            </a:r>
            <a:endParaRPr lang="en-GB" dirty="0"/>
          </a:p>
        </p:txBody>
      </p:sp>
      <p:sp>
        <p:nvSpPr>
          <p:cNvPr id="7" name="TextBox 6"/>
          <p:cNvSpPr txBox="1"/>
          <p:nvPr/>
        </p:nvSpPr>
        <p:spPr>
          <a:xfrm>
            <a:off x="833933" y="2332603"/>
            <a:ext cx="3490175" cy="369332"/>
          </a:xfrm>
          <a:prstGeom prst="rect">
            <a:avLst/>
          </a:prstGeom>
          <a:noFill/>
        </p:spPr>
        <p:txBody>
          <a:bodyPr wrap="square" rtlCol="0">
            <a:spAutoFit/>
          </a:bodyPr>
          <a:lstStyle/>
          <a:p>
            <a:r>
              <a:rPr lang="en-US" dirty="0"/>
              <a:t>3-2 installation steps</a:t>
            </a:r>
            <a:endParaRPr lang="en-GB" dirty="0"/>
          </a:p>
        </p:txBody>
      </p:sp>
      <p:sp>
        <p:nvSpPr>
          <p:cNvPr id="8" name="Rectangle 7"/>
          <p:cNvSpPr/>
          <p:nvPr/>
        </p:nvSpPr>
        <p:spPr>
          <a:xfrm>
            <a:off x="5161287" y="6137909"/>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Latch sub[27]</a:t>
            </a:r>
          </a:p>
        </p:txBody>
      </p:sp>
      <p:sp>
        <p:nvSpPr>
          <p:cNvPr id="9" name="Rectangle 8"/>
          <p:cNvSpPr/>
          <p:nvPr/>
        </p:nvSpPr>
        <p:spPr>
          <a:xfrm>
            <a:off x="7508999" y="6137909"/>
            <a:ext cx="14277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Mandrel[36]</a:t>
            </a:r>
          </a:p>
        </p:txBody>
      </p:sp>
      <p:cxnSp>
        <p:nvCxnSpPr>
          <p:cNvPr id="10" name="AutoShape 6"/>
          <p:cNvCxnSpPr>
            <a:cxnSpLocks noChangeShapeType="1"/>
          </p:cNvCxnSpPr>
          <p:nvPr/>
        </p:nvCxnSpPr>
        <p:spPr bwMode="auto">
          <a:xfrm flipH="1" flipV="1">
            <a:off x="8448541" y="5532508"/>
            <a:ext cx="7904" cy="58618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flipV="1">
            <a:off x="5995268" y="5513293"/>
            <a:ext cx="0" cy="62461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 name="Right Arrow 1"/>
          <p:cNvSpPr/>
          <p:nvPr/>
        </p:nvSpPr>
        <p:spPr>
          <a:xfrm>
            <a:off x="4018209" y="4536827"/>
            <a:ext cx="978794" cy="412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7901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a:spLocks noGrp="1"/>
          </p:cNvSpPr>
          <p:nvPr>
            <p:ph type="title"/>
          </p:nvPr>
        </p:nvSpPr>
        <p:spPr>
          <a:xfrm>
            <a:off x="833933" y="1551553"/>
            <a:ext cx="8610600" cy="781050"/>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060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2859" y="3465513"/>
            <a:ext cx="6220666"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33933" y="2332603"/>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833933" y="2684896"/>
            <a:ext cx="10386763" cy="369332"/>
          </a:xfrm>
          <a:prstGeom prst="rect">
            <a:avLst/>
          </a:prstGeom>
          <a:noFill/>
        </p:spPr>
        <p:txBody>
          <a:bodyPr wrap="square" rtlCol="0">
            <a:spAutoFit/>
          </a:bodyPr>
          <a:lstStyle/>
          <a:p>
            <a:r>
              <a:rPr lang="en-GB" dirty="0"/>
              <a:t>3-2-4 Connect the mandrel [36] to the collet sub [24]</a:t>
            </a:r>
          </a:p>
        </p:txBody>
      </p:sp>
      <p:sp>
        <p:nvSpPr>
          <p:cNvPr id="8" name="Rectangle 7"/>
          <p:cNvSpPr/>
          <p:nvPr/>
        </p:nvSpPr>
        <p:spPr>
          <a:xfrm>
            <a:off x="5382122" y="5815205"/>
            <a:ext cx="14277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Mandrel[36]</a:t>
            </a:r>
          </a:p>
        </p:txBody>
      </p:sp>
      <p:cxnSp>
        <p:nvCxnSpPr>
          <p:cNvPr id="9" name="AutoShape 6"/>
          <p:cNvCxnSpPr>
            <a:cxnSpLocks noChangeShapeType="1"/>
          </p:cNvCxnSpPr>
          <p:nvPr/>
        </p:nvCxnSpPr>
        <p:spPr bwMode="auto">
          <a:xfrm flipV="1">
            <a:off x="6096000" y="5190589"/>
            <a:ext cx="0" cy="62461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6963928" y="3814177"/>
            <a:ext cx="14245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Collet sub [24]</a:t>
            </a:r>
          </a:p>
        </p:txBody>
      </p:sp>
      <p:cxnSp>
        <p:nvCxnSpPr>
          <p:cNvPr id="11" name="AutoShape 6"/>
          <p:cNvCxnSpPr>
            <a:cxnSpLocks noChangeShapeType="1"/>
          </p:cNvCxnSpPr>
          <p:nvPr/>
        </p:nvCxnSpPr>
        <p:spPr bwMode="auto">
          <a:xfrm flipH="1">
            <a:off x="7469746" y="4200437"/>
            <a:ext cx="221466" cy="59050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 name="Right Arrow 1"/>
          <p:cNvSpPr/>
          <p:nvPr/>
        </p:nvSpPr>
        <p:spPr>
          <a:xfrm>
            <a:off x="5231496" y="4277710"/>
            <a:ext cx="1163392" cy="435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1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a:spLocks noGrp="1"/>
          </p:cNvSpPr>
          <p:nvPr>
            <p:ph type="title"/>
          </p:nvPr>
        </p:nvSpPr>
        <p:spPr>
          <a:xfrm>
            <a:off x="692265" y="1158702"/>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442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6079" y="3465513"/>
            <a:ext cx="5950039"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92265" y="2207459"/>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692265" y="2651820"/>
            <a:ext cx="10386763" cy="369332"/>
          </a:xfrm>
          <a:prstGeom prst="rect">
            <a:avLst/>
          </a:prstGeom>
          <a:noFill/>
        </p:spPr>
        <p:txBody>
          <a:bodyPr wrap="square" rtlCol="0">
            <a:spAutoFit/>
          </a:bodyPr>
          <a:lstStyle/>
          <a:p>
            <a:r>
              <a:rPr lang="en-GB" dirty="0"/>
              <a:t>3-2-5 Connect the  [27] to the collet sub [24]</a:t>
            </a:r>
          </a:p>
        </p:txBody>
      </p:sp>
      <p:sp>
        <p:nvSpPr>
          <p:cNvPr id="8" name="Rectangle 7"/>
          <p:cNvSpPr/>
          <p:nvPr/>
        </p:nvSpPr>
        <p:spPr>
          <a:xfrm>
            <a:off x="6096000" y="3865693"/>
            <a:ext cx="14245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Collet sub [24]</a:t>
            </a:r>
          </a:p>
        </p:txBody>
      </p:sp>
      <p:cxnSp>
        <p:nvCxnSpPr>
          <p:cNvPr id="9" name="AutoShape 6"/>
          <p:cNvCxnSpPr>
            <a:cxnSpLocks noChangeShapeType="1"/>
          </p:cNvCxnSpPr>
          <p:nvPr/>
        </p:nvCxnSpPr>
        <p:spPr bwMode="auto">
          <a:xfrm>
            <a:off x="6808259" y="4251953"/>
            <a:ext cx="0" cy="60338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4491218" y="5906089"/>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Latch sub[27]</a:t>
            </a:r>
          </a:p>
        </p:txBody>
      </p:sp>
      <p:cxnSp>
        <p:nvCxnSpPr>
          <p:cNvPr id="11" name="AutoShape 6"/>
          <p:cNvCxnSpPr>
            <a:cxnSpLocks noChangeShapeType="1"/>
          </p:cNvCxnSpPr>
          <p:nvPr/>
        </p:nvCxnSpPr>
        <p:spPr bwMode="auto">
          <a:xfrm flipV="1">
            <a:off x="5188432" y="5422006"/>
            <a:ext cx="0" cy="48380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76850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6" name="Content Placeholder 2"/>
          <p:cNvSpPr>
            <a:spLocks noGrp="1"/>
          </p:cNvSpPr>
          <p:nvPr>
            <p:ph type="title"/>
          </p:nvPr>
        </p:nvSpPr>
        <p:spPr>
          <a:xfrm>
            <a:off x="589234" y="1450730"/>
            <a:ext cx="8140700" cy="70008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132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31460" y="3465513"/>
            <a:ext cx="6203956"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712299" y="3814384"/>
            <a:ext cx="1262130"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Mandrel[36]</a:t>
            </a:r>
          </a:p>
        </p:txBody>
      </p:sp>
      <p:sp>
        <p:nvSpPr>
          <p:cNvPr id="7" name="Rectangle 6"/>
          <p:cNvSpPr/>
          <p:nvPr/>
        </p:nvSpPr>
        <p:spPr>
          <a:xfrm>
            <a:off x="4988485" y="6402131"/>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sp>
        <p:nvSpPr>
          <p:cNvPr id="8" name="Rectangle 7"/>
          <p:cNvSpPr/>
          <p:nvPr/>
        </p:nvSpPr>
        <p:spPr>
          <a:xfrm>
            <a:off x="5658256" y="4007514"/>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spring[</a:t>
            </a:r>
            <a:r>
              <a:rPr lang="fa-IR" sz="1400" dirty="0"/>
              <a:t>31</a:t>
            </a:r>
            <a:r>
              <a:rPr lang="en-GB" sz="1400" dirty="0"/>
              <a:t>]</a:t>
            </a:r>
          </a:p>
        </p:txBody>
      </p:sp>
      <p:cxnSp>
        <p:nvCxnSpPr>
          <p:cNvPr id="9" name="AutoShape 6"/>
          <p:cNvCxnSpPr>
            <a:cxnSpLocks noChangeShapeType="1"/>
          </p:cNvCxnSpPr>
          <p:nvPr/>
        </p:nvCxnSpPr>
        <p:spPr bwMode="auto">
          <a:xfrm flipV="1">
            <a:off x="6096000" y="5628068"/>
            <a:ext cx="0" cy="72441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a:off x="6960659" y="4404353"/>
            <a:ext cx="751640" cy="65704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8452462" y="4251953"/>
            <a:ext cx="395324" cy="90980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TextBox 13"/>
          <p:cNvSpPr txBox="1"/>
          <p:nvPr/>
        </p:nvSpPr>
        <p:spPr>
          <a:xfrm>
            <a:off x="589234" y="2156107"/>
            <a:ext cx="3490175" cy="369332"/>
          </a:xfrm>
          <a:prstGeom prst="rect">
            <a:avLst/>
          </a:prstGeom>
          <a:noFill/>
        </p:spPr>
        <p:txBody>
          <a:bodyPr wrap="square" rtlCol="0">
            <a:spAutoFit/>
          </a:bodyPr>
          <a:lstStyle/>
          <a:p>
            <a:r>
              <a:rPr lang="en-US" dirty="0"/>
              <a:t>3-2 installation steps</a:t>
            </a:r>
            <a:endParaRPr lang="en-GB" dirty="0"/>
          </a:p>
        </p:txBody>
      </p:sp>
      <p:sp>
        <p:nvSpPr>
          <p:cNvPr id="15" name="TextBox 14"/>
          <p:cNvSpPr txBox="1"/>
          <p:nvPr/>
        </p:nvSpPr>
        <p:spPr>
          <a:xfrm>
            <a:off x="589234" y="2588588"/>
            <a:ext cx="10386763" cy="646331"/>
          </a:xfrm>
          <a:prstGeom prst="rect">
            <a:avLst/>
          </a:prstGeom>
          <a:noFill/>
        </p:spPr>
        <p:txBody>
          <a:bodyPr wrap="square" rtlCol="0">
            <a:spAutoFit/>
          </a:bodyPr>
          <a:lstStyle/>
          <a:p>
            <a:r>
              <a:rPr lang="en-GB" dirty="0"/>
              <a:t>3-2-6 Pass the spring [31] from the right end of the mandrel [36] and push it into the </a:t>
            </a:r>
            <a:r>
              <a:rPr lang="en-US" dirty="0"/>
              <a:t>poppet housing</a:t>
            </a:r>
            <a:r>
              <a:rPr lang="en-GB" dirty="0"/>
              <a:t> [40]]</a:t>
            </a:r>
          </a:p>
        </p:txBody>
      </p:sp>
      <p:sp>
        <p:nvSpPr>
          <p:cNvPr id="3" name="Left Arrow 2"/>
          <p:cNvSpPr/>
          <p:nvPr/>
        </p:nvSpPr>
        <p:spPr>
          <a:xfrm>
            <a:off x="9440031" y="5161756"/>
            <a:ext cx="1719448" cy="4585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0148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4" name="Content Placeholder 2"/>
          <p:cNvSpPr>
            <a:spLocks noGrp="1"/>
          </p:cNvSpPr>
          <p:nvPr>
            <p:ph type="title"/>
          </p:nvPr>
        </p:nvSpPr>
        <p:spPr>
          <a:xfrm>
            <a:off x="615928" y="1010644"/>
            <a:ext cx="8610600" cy="1293028"/>
          </a:xfrm>
        </p:spPr>
        <p:txBody>
          <a:bodyPr>
            <a:normAutofit/>
          </a:body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3504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0529" y="3465512"/>
            <a:ext cx="6036631"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89234" y="2156107"/>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589234" y="2624145"/>
            <a:ext cx="10386763" cy="646331"/>
          </a:xfrm>
          <a:prstGeom prst="rect">
            <a:avLst/>
          </a:prstGeom>
          <a:noFill/>
        </p:spPr>
        <p:txBody>
          <a:bodyPr wrap="square" rtlCol="0">
            <a:spAutoFit/>
          </a:bodyPr>
          <a:lstStyle/>
          <a:p>
            <a:r>
              <a:rPr lang="en-GB" dirty="0"/>
              <a:t>3-2-7 Connect the delayed inflate ring [37] through the shear pin [16] and the spring housing [29]</a:t>
            </a:r>
          </a:p>
        </p:txBody>
      </p:sp>
      <p:sp>
        <p:nvSpPr>
          <p:cNvPr id="8" name="Rectangle 7"/>
          <p:cNvSpPr/>
          <p:nvPr/>
        </p:nvSpPr>
        <p:spPr>
          <a:xfrm>
            <a:off x="5834130" y="3429000"/>
            <a:ext cx="191115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9" name="AutoShape 6"/>
          <p:cNvCxnSpPr>
            <a:cxnSpLocks noChangeShapeType="1"/>
          </p:cNvCxnSpPr>
          <p:nvPr/>
        </p:nvCxnSpPr>
        <p:spPr bwMode="auto">
          <a:xfrm flipH="1">
            <a:off x="6606862" y="3815260"/>
            <a:ext cx="32898" cy="58931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3060363" y="6471739"/>
            <a:ext cx="23369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Delayed inflate ring[37]</a:t>
            </a:r>
          </a:p>
        </p:txBody>
      </p:sp>
      <p:sp>
        <p:nvSpPr>
          <p:cNvPr id="12" name="Right Arrow 11"/>
          <p:cNvSpPr/>
          <p:nvPr/>
        </p:nvSpPr>
        <p:spPr>
          <a:xfrm>
            <a:off x="3591199" y="4612312"/>
            <a:ext cx="976420" cy="437881"/>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AutoShape 6"/>
          <p:cNvCxnSpPr>
            <a:cxnSpLocks noChangeShapeType="1"/>
          </p:cNvCxnSpPr>
          <p:nvPr/>
        </p:nvCxnSpPr>
        <p:spPr bwMode="auto">
          <a:xfrm flipV="1">
            <a:off x="4228861" y="5832630"/>
            <a:ext cx="0" cy="63910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7" name="Rectangle 16"/>
          <p:cNvSpPr/>
          <p:nvPr/>
        </p:nvSpPr>
        <p:spPr>
          <a:xfrm>
            <a:off x="3779447" y="3931395"/>
            <a:ext cx="208939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screw[16]</a:t>
            </a:r>
          </a:p>
        </p:txBody>
      </p:sp>
      <p:cxnSp>
        <p:nvCxnSpPr>
          <p:cNvPr id="18" name="AutoShape 6"/>
          <p:cNvCxnSpPr>
            <a:cxnSpLocks noChangeShapeType="1"/>
          </p:cNvCxnSpPr>
          <p:nvPr/>
        </p:nvCxnSpPr>
        <p:spPr bwMode="auto">
          <a:xfrm flipH="1">
            <a:off x="4904779" y="4317655"/>
            <a:ext cx="32898" cy="58931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4281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008" y="1254404"/>
            <a:ext cx="8610600" cy="1293028"/>
          </a:xfrm>
        </p:spPr>
        <p:txBody>
          <a:bodyPr/>
          <a:lstStyle/>
          <a:p>
            <a:pPr algn="l"/>
            <a:r>
              <a:rPr lang="en-US" dirty="0"/>
              <a:t>preparation</a:t>
            </a:r>
            <a:endParaRPr lang="en-GB" dirty="0"/>
          </a:p>
        </p:txBody>
      </p:sp>
      <p:sp>
        <p:nvSpPr>
          <p:cNvPr id="3" name="Content Placeholder 2"/>
          <p:cNvSpPr>
            <a:spLocks noGrp="1"/>
          </p:cNvSpPr>
          <p:nvPr>
            <p:ph idx="1"/>
          </p:nvPr>
        </p:nvSpPr>
        <p:spPr>
          <a:xfrm>
            <a:off x="513008" y="2408332"/>
            <a:ext cx="10820400" cy="3487606"/>
          </a:xfrm>
        </p:spPr>
        <p:txBody>
          <a:bodyPr>
            <a:normAutofit/>
          </a:bodyPr>
          <a:lstStyle/>
          <a:p>
            <a:r>
              <a:rPr lang="en-US" sz="2400" dirty="0"/>
              <a:t>2-2 Inspection Tool log sheet</a:t>
            </a:r>
            <a:endParaRPr lang="en-GB" sz="2400" dirty="0"/>
          </a:p>
          <a:p>
            <a:r>
              <a:rPr lang="en-GB" sz="2400" dirty="0"/>
              <a:t>Check the operation log table and run the record table to record the operation of the tool in detail</a:t>
            </a:r>
            <a:r>
              <a:rPr lang="en-US" sz="2400" dirty="0"/>
              <a:t>, </a:t>
            </a:r>
            <a:r>
              <a:rPr lang="en-GB" sz="2400" dirty="0"/>
              <a:t>it can be used as a tool to maintain and solve specific problems, Review tool operation records before maintenance</a:t>
            </a:r>
          </a:p>
          <a:p>
            <a:r>
              <a:rPr lang="en-US" sz="2400" dirty="0"/>
              <a:t>Note: </a:t>
            </a:r>
            <a:r>
              <a:rPr lang="en-GB" sz="2400" dirty="0"/>
              <a:t>a) The tool must be maintained after use</a:t>
            </a:r>
          </a:p>
          <a:p>
            <a:r>
              <a:rPr lang="en-GB" sz="2400" dirty="0"/>
              <a:t>           b) Always check maintenance records before use</a:t>
            </a:r>
          </a:p>
        </p:txBody>
      </p:sp>
      <p:pic>
        <p:nvPicPr>
          <p:cNvPr id="5" name="Picture 4"/>
          <p:cNvPicPr>
            <a:picLocks noChangeAspect="1"/>
          </p:cNvPicPr>
          <p:nvPr/>
        </p:nvPicPr>
        <p:blipFill>
          <a:blip r:embed="rId2"/>
          <a:stretch>
            <a:fillRect/>
          </a:stretch>
        </p:blipFill>
        <p:spPr>
          <a:xfrm>
            <a:off x="0" y="-38637"/>
            <a:ext cx="12192000" cy="1275009"/>
          </a:xfrm>
          <a:prstGeom prst="rect">
            <a:avLst/>
          </a:prstGeom>
        </p:spPr>
      </p:pic>
      <p:pic>
        <p:nvPicPr>
          <p:cNvPr id="6" name="Picture 5" descr="p8052586"/>
          <p:cNvPicPr/>
          <p:nvPr/>
        </p:nvPicPr>
        <p:blipFill>
          <a:blip r:embed="rId3">
            <a:extLst>
              <a:ext uri="{28A0092B-C50C-407E-A947-70E740481C1C}">
                <a14:useLocalDpi xmlns:a14="http://schemas.microsoft.com/office/drawing/2010/main" val="0"/>
              </a:ext>
            </a:extLst>
          </a:blip>
          <a:srcRect/>
          <a:stretch>
            <a:fillRect/>
          </a:stretch>
        </p:blipFill>
        <p:spPr bwMode="auto">
          <a:xfrm>
            <a:off x="7363930" y="4983487"/>
            <a:ext cx="4729332" cy="1874513"/>
          </a:xfrm>
          <a:prstGeom prst="rect">
            <a:avLst/>
          </a:prstGeom>
          <a:noFill/>
          <a:ln>
            <a:noFill/>
          </a:ln>
        </p:spPr>
      </p:pic>
    </p:spTree>
    <p:extLst>
      <p:ext uri="{BB962C8B-B14F-4D97-AF65-F5344CB8AC3E}">
        <p14:creationId xmlns:p14="http://schemas.microsoft.com/office/powerpoint/2010/main" val="1261342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00001"/>
            <a:ext cx="12192000" cy="1155963"/>
          </a:xfrm>
          <a:prstGeom prst="rect">
            <a:avLst/>
          </a:prstGeom>
        </p:spPr>
      </p:pic>
      <p:pic>
        <p:nvPicPr>
          <p:cNvPr id="5" name="图片 4" descr="C:\Users\LENOVO\Documents\OTS工作\技术资料\井下工具\桥塞资料\第二次拆桥塞\20160412_14144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8491" y="3465511"/>
            <a:ext cx="6081712" cy="342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89234" y="2156107"/>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589234" y="2576790"/>
            <a:ext cx="10386763" cy="369332"/>
          </a:xfrm>
          <a:prstGeom prst="rect">
            <a:avLst/>
          </a:prstGeom>
          <a:noFill/>
        </p:spPr>
        <p:txBody>
          <a:bodyPr wrap="square" rtlCol="0">
            <a:spAutoFit/>
          </a:bodyPr>
          <a:lstStyle/>
          <a:p>
            <a:r>
              <a:rPr lang="en-GB" dirty="0"/>
              <a:t>3-2-8 Connect the spring housing [29] and the poppet housing [40]</a:t>
            </a:r>
          </a:p>
        </p:txBody>
      </p:sp>
      <p:sp>
        <p:nvSpPr>
          <p:cNvPr id="8" name="Rectangle 7"/>
          <p:cNvSpPr/>
          <p:nvPr/>
        </p:nvSpPr>
        <p:spPr>
          <a:xfrm>
            <a:off x="6734881" y="3565477"/>
            <a:ext cx="191115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9" name="AutoShape 6"/>
          <p:cNvCxnSpPr>
            <a:cxnSpLocks noChangeShapeType="1"/>
          </p:cNvCxnSpPr>
          <p:nvPr/>
        </p:nvCxnSpPr>
        <p:spPr bwMode="auto">
          <a:xfrm>
            <a:off x="7690458" y="3951737"/>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4006621" y="3697902"/>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cxnSp>
        <p:nvCxnSpPr>
          <p:cNvPr id="11" name="AutoShape 6"/>
          <p:cNvCxnSpPr>
            <a:cxnSpLocks noChangeShapeType="1"/>
          </p:cNvCxnSpPr>
          <p:nvPr/>
        </p:nvCxnSpPr>
        <p:spPr bwMode="auto">
          <a:xfrm>
            <a:off x="4953150" y="4084162"/>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Right Arrow 11"/>
          <p:cNvSpPr/>
          <p:nvPr/>
        </p:nvSpPr>
        <p:spPr>
          <a:xfrm rot="175305">
            <a:off x="2824199" y="5632848"/>
            <a:ext cx="3586990" cy="596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2"/>
          <p:cNvSpPr txBox="1">
            <a:spLocks/>
          </p:cNvSpPr>
          <p:nvPr/>
        </p:nvSpPr>
        <p:spPr>
          <a:xfrm>
            <a:off x="452938" y="1386954"/>
            <a:ext cx="8610600" cy="73183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spTree>
    <p:extLst>
      <p:ext uri="{BB962C8B-B14F-4D97-AF65-F5344CB8AC3E}">
        <p14:creationId xmlns:p14="http://schemas.microsoft.com/office/powerpoint/2010/main" val="1517590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521998" y="114648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164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68424" y="3465514"/>
            <a:ext cx="6293909" cy="339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21998" y="2207459"/>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521998" y="2675744"/>
            <a:ext cx="10386763" cy="646331"/>
          </a:xfrm>
          <a:prstGeom prst="rect">
            <a:avLst/>
          </a:prstGeom>
          <a:noFill/>
        </p:spPr>
        <p:txBody>
          <a:bodyPr wrap="square" rtlCol="0">
            <a:spAutoFit/>
          </a:bodyPr>
          <a:lstStyle/>
          <a:p>
            <a:r>
              <a:rPr lang="en-GB" dirty="0"/>
              <a:t>3-2-9 The connection of the joint on the  [29] and the expansion valve sleeve [40] is completed</a:t>
            </a:r>
          </a:p>
        </p:txBody>
      </p:sp>
      <p:sp>
        <p:nvSpPr>
          <p:cNvPr id="8" name="Rectangle 7"/>
          <p:cNvSpPr/>
          <p:nvPr/>
        </p:nvSpPr>
        <p:spPr>
          <a:xfrm>
            <a:off x="6734881" y="3565477"/>
            <a:ext cx="191115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9" name="AutoShape 6"/>
          <p:cNvCxnSpPr>
            <a:cxnSpLocks noChangeShapeType="1"/>
          </p:cNvCxnSpPr>
          <p:nvPr/>
        </p:nvCxnSpPr>
        <p:spPr bwMode="auto">
          <a:xfrm>
            <a:off x="7744246" y="3951737"/>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4670266" y="3686888"/>
            <a:ext cx="189305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Poppet housing[40]</a:t>
            </a:r>
          </a:p>
        </p:txBody>
      </p:sp>
      <p:cxnSp>
        <p:nvCxnSpPr>
          <p:cNvPr id="11" name="AutoShape 6"/>
          <p:cNvCxnSpPr>
            <a:cxnSpLocks noChangeShapeType="1"/>
          </p:cNvCxnSpPr>
          <p:nvPr/>
        </p:nvCxnSpPr>
        <p:spPr bwMode="auto">
          <a:xfrm>
            <a:off x="5988573" y="4144867"/>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769988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3448"/>
            <a:ext cx="12192000" cy="1209746"/>
          </a:xfrm>
          <a:prstGeom prst="rect">
            <a:avLst/>
          </a:prstGeom>
        </p:spPr>
      </p:pic>
      <p:sp>
        <p:nvSpPr>
          <p:cNvPr id="12" name="Content Placeholder 2"/>
          <p:cNvSpPr txBox="1">
            <a:spLocks noGrp="1"/>
          </p:cNvSpPr>
          <p:nvPr>
            <p:ph type="title"/>
          </p:nvPr>
        </p:nvSpPr>
        <p:spPr>
          <a:xfrm>
            <a:off x="171877" y="1087992"/>
            <a:ext cx="9018587" cy="67151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262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9664" y="3850783"/>
            <a:ext cx="6400800" cy="302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65177" y="1673852"/>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165177" y="2095659"/>
            <a:ext cx="10386763" cy="1754326"/>
          </a:xfrm>
          <a:prstGeom prst="rect">
            <a:avLst/>
          </a:prstGeom>
          <a:noFill/>
        </p:spPr>
        <p:txBody>
          <a:bodyPr wrap="square" rtlCol="0">
            <a:spAutoFit/>
          </a:bodyPr>
          <a:lstStyle/>
          <a:p>
            <a:pPr algn="just"/>
            <a:r>
              <a:rPr lang="en-GB" dirty="0"/>
              <a:t>3-2-10 Pass the element [32] from the right end of the mandrel [36] and connect it with the upper joint [29]. </a:t>
            </a:r>
            <a:r>
              <a:rPr lang="en-GB" dirty="0">
                <a:solidFill>
                  <a:srgbClr val="FF0000"/>
                </a:solidFill>
              </a:rPr>
              <a:t>Pay attention to distinguish the upper and lower ends of the Element</a:t>
            </a:r>
            <a:r>
              <a:rPr lang="en-GB" dirty="0"/>
              <a:t>.  method: At this time, when holding the buckle on the plastic bucket by hand, the opening direction of the steel strip is opposite to that of the hand, and the feeling is rough; when the shackle is buckled, the opening direction of the steel strip is the same as the direction of the hand movement, and the feeling is smooth.</a:t>
            </a:r>
          </a:p>
        </p:txBody>
      </p:sp>
      <p:sp>
        <p:nvSpPr>
          <p:cNvPr id="8" name="Rectangle 7"/>
          <p:cNvSpPr/>
          <p:nvPr/>
        </p:nvSpPr>
        <p:spPr>
          <a:xfrm>
            <a:off x="5034488" y="3726834"/>
            <a:ext cx="1911153" cy="337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Spring housing[29]</a:t>
            </a:r>
          </a:p>
        </p:txBody>
      </p:sp>
      <p:cxnSp>
        <p:nvCxnSpPr>
          <p:cNvPr id="9" name="AutoShape 6"/>
          <p:cNvCxnSpPr>
            <a:cxnSpLocks noChangeShapeType="1"/>
          </p:cNvCxnSpPr>
          <p:nvPr/>
        </p:nvCxnSpPr>
        <p:spPr bwMode="auto">
          <a:xfrm>
            <a:off x="6351644" y="4088878"/>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7222024" y="3726834"/>
            <a:ext cx="165171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Element[32]</a:t>
            </a:r>
          </a:p>
        </p:txBody>
      </p:sp>
      <p:cxnSp>
        <p:nvCxnSpPr>
          <p:cNvPr id="11" name="AutoShape 6"/>
          <p:cNvCxnSpPr>
            <a:cxnSpLocks noChangeShapeType="1"/>
          </p:cNvCxnSpPr>
          <p:nvPr/>
        </p:nvCxnSpPr>
        <p:spPr bwMode="auto">
          <a:xfrm>
            <a:off x="7892822" y="4037290"/>
            <a:ext cx="0" cy="68850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82352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5" name="Content Placeholder 2"/>
          <p:cNvSpPr txBox="1">
            <a:spLocks noGrp="1"/>
          </p:cNvSpPr>
          <p:nvPr>
            <p:ph type="title"/>
          </p:nvPr>
        </p:nvSpPr>
        <p:spPr>
          <a:xfrm>
            <a:off x="703263" y="1179513"/>
            <a:ext cx="8610600" cy="82867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285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7972" y="3449441"/>
            <a:ext cx="6436028"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6845" y="2075456"/>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06845" y="2498377"/>
            <a:ext cx="10386763" cy="646331"/>
          </a:xfrm>
          <a:prstGeom prst="rect">
            <a:avLst/>
          </a:prstGeom>
          <a:noFill/>
        </p:spPr>
        <p:txBody>
          <a:bodyPr wrap="square" rtlCol="0">
            <a:spAutoFit/>
          </a:bodyPr>
          <a:lstStyle/>
          <a:p>
            <a:r>
              <a:rPr lang="en-GB" dirty="0"/>
              <a:t>3-2-11 Pass the bottom sub [33] through the right end of the mandrel [36] and connect it with the lower end of the element [32].</a:t>
            </a:r>
          </a:p>
        </p:txBody>
      </p:sp>
      <p:sp>
        <p:nvSpPr>
          <p:cNvPr id="8" name="Rectangle 7"/>
          <p:cNvSpPr/>
          <p:nvPr/>
        </p:nvSpPr>
        <p:spPr>
          <a:xfrm>
            <a:off x="3172869" y="3503228"/>
            <a:ext cx="165171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Element[32]</a:t>
            </a:r>
          </a:p>
        </p:txBody>
      </p:sp>
      <p:cxnSp>
        <p:nvCxnSpPr>
          <p:cNvPr id="9" name="AutoShape 6"/>
          <p:cNvCxnSpPr>
            <a:cxnSpLocks noChangeShapeType="1"/>
          </p:cNvCxnSpPr>
          <p:nvPr/>
        </p:nvCxnSpPr>
        <p:spPr bwMode="auto">
          <a:xfrm>
            <a:off x="4173537" y="3932264"/>
            <a:ext cx="0" cy="666630"/>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0" name="Rectangle 9"/>
          <p:cNvSpPr/>
          <p:nvPr/>
        </p:nvSpPr>
        <p:spPr>
          <a:xfrm>
            <a:off x="5369890" y="3546004"/>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Bottom sub[33]</a:t>
            </a:r>
          </a:p>
        </p:txBody>
      </p:sp>
      <p:cxnSp>
        <p:nvCxnSpPr>
          <p:cNvPr id="11" name="AutoShape 6"/>
          <p:cNvCxnSpPr>
            <a:cxnSpLocks noChangeShapeType="1"/>
          </p:cNvCxnSpPr>
          <p:nvPr/>
        </p:nvCxnSpPr>
        <p:spPr bwMode="auto">
          <a:xfrm flipH="1">
            <a:off x="6096000" y="3932264"/>
            <a:ext cx="354572" cy="57250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3" name="Rectangle 12"/>
          <p:cNvSpPr/>
          <p:nvPr/>
        </p:nvSpPr>
        <p:spPr>
          <a:xfrm>
            <a:off x="6794063" y="6097593"/>
            <a:ext cx="14277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Mandrel[36]</a:t>
            </a:r>
          </a:p>
        </p:txBody>
      </p:sp>
      <p:cxnSp>
        <p:nvCxnSpPr>
          <p:cNvPr id="14" name="AutoShape 6"/>
          <p:cNvCxnSpPr>
            <a:cxnSpLocks noChangeShapeType="1"/>
          </p:cNvCxnSpPr>
          <p:nvPr/>
        </p:nvCxnSpPr>
        <p:spPr bwMode="auto">
          <a:xfrm flipV="1">
            <a:off x="7395882" y="5325037"/>
            <a:ext cx="0" cy="67842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 name="Left Arrow 1"/>
          <p:cNvSpPr/>
          <p:nvPr/>
        </p:nvSpPr>
        <p:spPr>
          <a:xfrm>
            <a:off x="4600465" y="5834076"/>
            <a:ext cx="1271417" cy="4566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1800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3447"/>
            <a:ext cx="12192000" cy="1195082"/>
          </a:xfrm>
          <a:prstGeom prst="rect">
            <a:avLst/>
          </a:prstGeom>
        </p:spPr>
      </p:pic>
      <p:sp>
        <p:nvSpPr>
          <p:cNvPr id="10" name="Content Placeholder 2"/>
          <p:cNvSpPr txBox="1">
            <a:spLocks noGrp="1"/>
          </p:cNvSpPr>
          <p:nvPr>
            <p:ph type="title"/>
          </p:nvPr>
        </p:nvSpPr>
        <p:spPr>
          <a:xfrm>
            <a:off x="306845" y="1508193"/>
            <a:ext cx="8610600" cy="698500"/>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354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37330" y="3429001"/>
            <a:ext cx="6145306"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6845" y="218443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06845" y="2553767"/>
            <a:ext cx="10386763" cy="369332"/>
          </a:xfrm>
          <a:prstGeom prst="rect">
            <a:avLst/>
          </a:prstGeom>
          <a:noFill/>
        </p:spPr>
        <p:txBody>
          <a:bodyPr wrap="square" rtlCol="0">
            <a:spAutoFit/>
          </a:bodyPr>
          <a:lstStyle/>
          <a:p>
            <a:r>
              <a:rPr lang="en-GB" dirty="0"/>
              <a:t>3-2-12 Install the bleeder plug [34]on the bottom sub [33].</a:t>
            </a:r>
          </a:p>
        </p:txBody>
      </p:sp>
      <p:sp>
        <p:nvSpPr>
          <p:cNvPr id="8" name="Rectangle 7"/>
          <p:cNvSpPr/>
          <p:nvPr/>
        </p:nvSpPr>
        <p:spPr>
          <a:xfrm>
            <a:off x="3506844" y="6355538"/>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Bleeder plug[34]</a:t>
            </a:r>
          </a:p>
        </p:txBody>
      </p:sp>
      <p:cxnSp>
        <p:nvCxnSpPr>
          <p:cNvPr id="9" name="AutoShape 6"/>
          <p:cNvCxnSpPr>
            <a:cxnSpLocks noChangeShapeType="1"/>
          </p:cNvCxnSpPr>
          <p:nvPr/>
        </p:nvCxnSpPr>
        <p:spPr bwMode="auto">
          <a:xfrm flipH="1" flipV="1">
            <a:off x="4316506" y="5701553"/>
            <a:ext cx="97849" cy="65398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5816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4" name="Content Placeholder 2"/>
          <p:cNvSpPr txBox="1">
            <a:spLocks noGrp="1"/>
          </p:cNvSpPr>
          <p:nvPr>
            <p:ph type="title"/>
          </p:nvPr>
        </p:nvSpPr>
        <p:spPr>
          <a:xfrm>
            <a:off x="306845" y="1401280"/>
            <a:ext cx="8429625" cy="68897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桥塞保养照片\IMG_416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6647" y="3443276"/>
            <a:ext cx="6215153" cy="341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6845" y="218443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06845" y="2577578"/>
            <a:ext cx="10692849" cy="369332"/>
          </a:xfrm>
          <a:prstGeom prst="rect">
            <a:avLst/>
          </a:prstGeom>
          <a:noFill/>
        </p:spPr>
        <p:txBody>
          <a:bodyPr wrap="square" rtlCol="0">
            <a:spAutoFit/>
          </a:bodyPr>
          <a:lstStyle/>
          <a:p>
            <a:r>
              <a:rPr lang="en-GB" dirty="0"/>
              <a:t>3-2-13 Place the shear ring [58] inside the shear adapter[57] and secure with shear screw [56].</a:t>
            </a:r>
          </a:p>
        </p:txBody>
      </p:sp>
      <p:sp>
        <p:nvSpPr>
          <p:cNvPr id="8" name="Rectangle 7"/>
          <p:cNvSpPr/>
          <p:nvPr/>
        </p:nvSpPr>
        <p:spPr>
          <a:xfrm>
            <a:off x="2894843" y="4072024"/>
            <a:ext cx="177122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adapter[57]</a:t>
            </a:r>
          </a:p>
        </p:txBody>
      </p:sp>
      <p:sp>
        <p:nvSpPr>
          <p:cNvPr id="9" name="Rectangle 8"/>
          <p:cNvSpPr/>
          <p:nvPr/>
        </p:nvSpPr>
        <p:spPr>
          <a:xfrm>
            <a:off x="2756647" y="5271882"/>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screw[56]</a:t>
            </a:r>
          </a:p>
        </p:txBody>
      </p:sp>
      <p:sp>
        <p:nvSpPr>
          <p:cNvPr id="10" name="Rectangle 9"/>
          <p:cNvSpPr/>
          <p:nvPr/>
        </p:nvSpPr>
        <p:spPr>
          <a:xfrm>
            <a:off x="2896905" y="6278610"/>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ring [58]</a:t>
            </a:r>
          </a:p>
        </p:txBody>
      </p:sp>
      <p:cxnSp>
        <p:nvCxnSpPr>
          <p:cNvPr id="11" name="AutoShape 6"/>
          <p:cNvCxnSpPr>
            <a:cxnSpLocks noChangeShapeType="1"/>
          </p:cNvCxnSpPr>
          <p:nvPr/>
        </p:nvCxnSpPr>
        <p:spPr bwMode="auto">
          <a:xfrm flipV="1">
            <a:off x="4744531" y="6131859"/>
            <a:ext cx="620845" cy="38146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6"/>
          <p:cNvCxnSpPr>
            <a:cxnSpLocks noChangeShapeType="1"/>
          </p:cNvCxnSpPr>
          <p:nvPr/>
        </p:nvCxnSpPr>
        <p:spPr bwMode="auto">
          <a:xfrm flipV="1">
            <a:off x="4423108" y="5325595"/>
            <a:ext cx="1211210" cy="17782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6"/>
          <p:cNvCxnSpPr>
            <a:cxnSpLocks noChangeShapeType="1"/>
          </p:cNvCxnSpPr>
          <p:nvPr/>
        </p:nvCxnSpPr>
        <p:spPr bwMode="auto">
          <a:xfrm>
            <a:off x="3716880" y="4525108"/>
            <a:ext cx="949189" cy="35783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31621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txBox="1">
            <a:spLocks noGrp="1"/>
          </p:cNvSpPr>
          <p:nvPr>
            <p:ph type="title"/>
          </p:nvPr>
        </p:nvSpPr>
        <p:spPr>
          <a:xfrm>
            <a:off x="306845" y="1386455"/>
            <a:ext cx="8293100" cy="8048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434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6648" y="3465513"/>
            <a:ext cx="6175584"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06845" y="218443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06845" y="2577578"/>
            <a:ext cx="10692849" cy="646331"/>
          </a:xfrm>
          <a:prstGeom prst="rect">
            <a:avLst/>
          </a:prstGeom>
          <a:noFill/>
        </p:spPr>
        <p:txBody>
          <a:bodyPr wrap="square" rtlCol="0">
            <a:spAutoFit/>
          </a:bodyPr>
          <a:lstStyle/>
          <a:p>
            <a:r>
              <a:rPr lang="en-GB" dirty="0"/>
              <a:t>3-2-14 Connect the shear connector [57] to the bottom sub [33]. Be careful not to tighten at this time to prevent damage to the shear screw. </a:t>
            </a:r>
          </a:p>
        </p:txBody>
      </p:sp>
      <p:sp>
        <p:nvSpPr>
          <p:cNvPr id="8" name="Rectangle 7"/>
          <p:cNvSpPr/>
          <p:nvPr/>
        </p:nvSpPr>
        <p:spPr>
          <a:xfrm>
            <a:off x="4767656" y="3500908"/>
            <a:ext cx="177122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adapter[57]</a:t>
            </a:r>
          </a:p>
        </p:txBody>
      </p:sp>
      <p:cxnSp>
        <p:nvCxnSpPr>
          <p:cNvPr id="9" name="AutoShape 6"/>
          <p:cNvCxnSpPr>
            <a:cxnSpLocks noChangeShapeType="1"/>
          </p:cNvCxnSpPr>
          <p:nvPr/>
        </p:nvCxnSpPr>
        <p:spPr bwMode="auto">
          <a:xfrm>
            <a:off x="5844440" y="3922563"/>
            <a:ext cx="251560" cy="62254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4263982" y="6471740"/>
            <a:ext cx="183201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Bottom sub[33]</a:t>
            </a:r>
          </a:p>
        </p:txBody>
      </p:sp>
      <p:cxnSp>
        <p:nvCxnSpPr>
          <p:cNvPr id="12" name="AutoShape 6"/>
          <p:cNvCxnSpPr>
            <a:cxnSpLocks noChangeShapeType="1"/>
          </p:cNvCxnSpPr>
          <p:nvPr/>
        </p:nvCxnSpPr>
        <p:spPr bwMode="auto">
          <a:xfrm flipH="1" flipV="1">
            <a:off x="5325035" y="5903259"/>
            <a:ext cx="76674" cy="56848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22528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239143" y="1418905"/>
            <a:ext cx="6651625" cy="58578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8011" y="3429000"/>
            <a:ext cx="5755341" cy="339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9143" y="206145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239143" y="2487549"/>
            <a:ext cx="10692849" cy="369332"/>
          </a:xfrm>
          <a:prstGeom prst="rect">
            <a:avLst/>
          </a:prstGeom>
          <a:noFill/>
        </p:spPr>
        <p:txBody>
          <a:bodyPr wrap="square" rtlCol="0">
            <a:spAutoFit/>
          </a:bodyPr>
          <a:lstStyle/>
          <a:p>
            <a:r>
              <a:rPr lang="en-GB" dirty="0"/>
              <a:t>3-2-15 Connect the shear sub [42] and the ball seat [45]</a:t>
            </a:r>
          </a:p>
        </p:txBody>
      </p:sp>
      <p:sp>
        <p:nvSpPr>
          <p:cNvPr id="8" name="Rectangle 7"/>
          <p:cNvSpPr/>
          <p:nvPr/>
        </p:nvSpPr>
        <p:spPr>
          <a:xfrm>
            <a:off x="3472545" y="3551117"/>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Ball seat[45]</a:t>
            </a:r>
          </a:p>
        </p:txBody>
      </p:sp>
      <p:sp>
        <p:nvSpPr>
          <p:cNvPr id="9" name="Rectangle 8"/>
          <p:cNvSpPr/>
          <p:nvPr/>
        </p:nvSpPr>
        <p:spPr>
          <a:xfrm>
            <a:off x="3225814" y="6087006"/>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cxnSp>
        <p:nvCxnSpPr>
          <p:cNvPr id="10" name="AutoShape 6"/>
          <p:cNvCxnSpPr>
            <a:cxnSpLocks noChangeShapeType="1"/>
          </p:cNvCxnSpPr>
          <p:nvPr/>
        </p:nvCxnSpPr>
        <p:spPr bwMode="auto">
          <a:xfrm flipV="1">
            <a:off x="4004986" y="5715000"/>
            <a:ext cx="631592" cy="32123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4378428" y="3994139"/>
            <a:ext cx="516301" cy="31524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45452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1" name="Content Placeholder 2"/>
          <p:cNvSpPr txBox="1">
            <a:spLocks noGrp="1"/>
          </p:cNvSpPr>
          <p:nvPr>
            <p:ph type="title"/>
          </p:nvPr>
        </p:nvSpPr>
        <p:spPr>
          <a:xfrm>
            <a:off x="232356" y="1073191"/>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0533" y="3465513"/>
            <a:ext cx="6792747"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9143" y="206145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239143" y="2487549"/>
            <a:ext cx="10692849" cy="369332"/>
          </a:xfrm>
          <a:prstGeom prst="rect">
            <a:avLst/>
          </a:prstGeom>
          <a:noFill/>
        </p:spPr>
        <p:txBody>
          <a:bodyPr wrap="square" rtlCol="0">
            <a:spAutoFit/>
          </a:bodyPr>
          <a:lstStyle/>
          <a:p>
            <a:r>
              <a:rPr lang="en-GB" dirty="0"/>
              <a:t>3-2-16 Connect the shear sub[42] to the ball seat catcher [44]</a:t>
            </a:r>
          </a:p>
        </p:txBody>
      </p:sp>
      <p:sp>
        <p:nvSpPr>
          <p:cNvPr id="8" name="Rectangle 7"/>
          <p:cNvSpPr/>
          <p:nvPr/>
        </p:nvSpPr>
        <p:spPr>
          <a:xfrm>
            <a:off x="4537656" y="6216246"/>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cxnSp>
        <p:nvCxnSpPr>
          <p:cNvPr id="9" name="AutoShape 6"/>
          <p:cNvCxnSpPr>
            <a:cxnSpLocks noChangeShapeType="1"/>
          </p:cNvCxnSpPr>
          <p:nvPr/>
        </p:nvCxnSpPr>
        <p:spPr bwMode="auto">
          <a:xfrm flipH="1" flipV="1">
            <a:off x="4873075" y="5500038"/>
            <a:ext cx="277149" cy="71620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Rectangle 11"/>
          <p:cNvSpPr/>
          <p:nvPr/>
        </p:nvSpPr>
        <p:spPr>
          <a:xfrm>
            <a:off x="4707388" y="3578090"/>
            <a:ext cx="1756357"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Seat catcher[44]</a:t>
            </a:r>
          </a:p>
        </p:txBody>
      </p:sp>
      <p:cxnSp>
        <p:nvCxnSpPr>
          <p:cNvPr id="13" name="AutoShape 6"/>
          <p:cNvCxnSpPr>
            <a:cxnSpLocks noChangeShapeType="1"/>
          </p:cNvCxnSpPr>
          <p:nvPr/>
        </p:nvCxnSpPr>
        <p:spPr bwMode="auto">
          <a:xfrm flipH="1">
            <a:off x="5459506" y="4014910"/>
            <a:ext cx="104203" cy="66564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65617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1" name="Content Placeholder 2"/>
          <p:cNvSpPr txBox="1">
            <a:spLocks noGrp="1"/>
          </p:cNvSpPr>
          <p:nvPr>
            <p:ph type="title"/>
          </p:nvPr>
        </p:nvSpPr>
        <p:spPr>
          <a:xfrm>
            <a:off x="410431" y="1406534"/>
            <a:ext cx="8247062" cy="106203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30450" y="3465513"/>
            <a:ext cx="556190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353059" y="6471740"/>
            <a:ext cx="1558344"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screw[18]</a:t>
            </a:r>
          </a:p>
        </p:txBody>
      </p:sp>
      <p:sp>
        <p:nvSpPr>
          <p:cNvPr id="7" name="Rectangle 6"/>
          <p:cNvSpPr/>
          <p:nvPr/>
        </p:nvSpPr>
        <p:spPr>
          <a:xfrm>
            <a:off x="6375042" y="3465513"/>
            <a:ext cx="1661375"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Seat catcher[44]</a:t>
            </a:r>
          </a:p>
        </p:txBody>
      </p:sp>
      <p:cxnSp>
        <p:nvCxnSpPr>
          <p:cNvPr id="8" name="AutoShape 6"/>
          <p:cNvCxnSpPr>
            <a:cxnSpLocks noChangeShapeType="1"/>
          </p:cNvCxnSpPr>
          <p:nvPr/>
        </p:nvCxnSpPr>
        <p:spPr bwMode="auto">
          <a:xfrm>
            <a:off x="7159075" y="3851773"/>
            <a:ext cx="46654" cy="106795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AutoShape 6"/>
          <p:cNvCxnSpPr>
            <a:cxnSpLocks noChangeShapeType="1"/>
          </p:cNvCxnSpPr>
          <p:nvPr/>
        </p:nvCxnSpPr>
        <p:spPr bwMode="auto">
          <a:xfrm flipV="1">
            <a:off x="5447763" y="5169878"/>
            <a:ext cx="309093" cy="130186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5" name="TextBox 14"/>
          <p:cNvSpPr txBox="1"/>
          <p:nvPr/>
        </p:nvSpPr>
        <p:spPr>
          <a:xfrm>
            <a:off x="410431" y="2763454"/>
            <a:ext cx="10692849" cy="369332"/>
          </a:xfrm>
          <a:prstGeom prst="rect">
            <a:avLst/>
          </a:prstGeom>
          <a:noFill/>
        </p:spPr>
        <p:txBody>
          <a:bodyPr wrap="square" rtlCol="0">
            <a:spAutoFit/>
          </a:bodyPr>
          <a:lstStyle/>
          <a:p>
            <a:r>
              <a:rPr lang="en-GB" dirty="0"/>
              <a:t>3-2-17 Attach the shear pin [18] to the </a:t>
            </a:r>
            <a:r>
              <a:rPr lang="en-US" dirty="0"/>
              <a:t>seat</a:t>
            </a:r>
            <a:r>
              <a:rPr lang="en-GB" dirty="0"/>
              <a:t> catcher [44]</a:t>
            </a:r>
          </a:p>
        </p:txBody>
      </p:sp>
      <p:sp>
        <p:nvSpPr>
          <p:cNvPr id="16" name="TextBox 15"/>
          <p:cNvSpPr txBox="1"/>
          <p:nvPr/>
        </p:nvSpPr>
        <p:spPr>
          <a:xfrm>
            <a:off x="410431" y="2394122"/>
            <a:ext cx="3490175" cy="369332"/>
          </a:xfrm>
          <a:prstGeom prst="rect">
            <a:avLst/>
          </a:prstGeom>
          <a:noFill/>
        </p:spPr>
        <p:txBody>
          <a:bodyPr wrap="square" rtlCol="0">
            <a:spAutoFit/>
          </a:bodyPr>
          <a:lstStyle/>
          <a:p>
            <a:r>
              <a:rPr lang="en-US" dirty="0"/>
              <a:t>3-2 installation steps</a:t>
            </a:r>
            <a:endParaRPr lang="en-GB" dirty="0"/>
          </a:p>
        </p:txBody>
      </p:sp>
    </p:spTree>
    <p:extLst>
      <p:ext uri="{BB962C8B-B14F-4D97-AF65-F5344CB8AC3E}">
        <p14:creationId xmlns:p14="http://schemas.microsoft.com/office/powerpoint/2010/main" val="80402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8" y="1350361"/>
            <a:ext cx="8610600" cy="967836"/>
          </a:xfrm>
        </p:spPr>
        <p:txBody>
          <a:bodyPr/>
          <a:lstStyle/>
          <a:p>
            <a:pPr algn="l"/>
            <a:r>
              <a:rPr lang="en-US" dirty="0"/>
              <a:t>preparation</a:t>
            </a:r>
            <a:endParaRPr lang="en-GB" dirty="0"/>
          </a:p>
        </p:txBody>
      </p:sp>
      <p:sp>
        <p:nvSpPr>
          <p:cNvPr id="3" name="Content Placeholder 2"/>
          <p:cNvSpPr>
            <a:spLocks noGrp="1"/>
          </p:cNvSpPr>
          <p:nvPr>
            <p:ph idx="1"/>
          </p:nvPr>
        </p:nvSpPr>
        <p:spPr>
          <a:xfrm>
            <a:off x="178158" y="2329155"/>
            <a:ext cx="10820400" cy="3063361"/>
          </a:xfrm>
        </p:spPr>
        <p:txBody>
          <a:bodyPr>
            <a:normAutofit/>
          </a:bodyPr>
          <a:lstStyle/>
          <a:p>
            <a:r>
              <a:rPr lang="en-GB" sz="2400" dirty="0"/>
              <a:t>2-3 Preparation tool maintenance records</a:t>
            </a:r>
          </a:p>
          <a:p>
            <a:r>
              <a:rPr lang="en-GB" sz="2400" dirty="0"/>
              <a:t>After the maintenance of the tool is completed, it is necessary to record the seals and metal parts for maintenance and replacement so that the user can understand the state of the tool after repair, analyse and judge the tool failure when problems occur, and find a solution to the problem.</a:t>
            </a:r>
          </a:p>
        </p:txBody>
      </p:sp>
      <p:pic>
        <p:nvPicPr>
          <p:cNvPr id="6" name="Picture 5"/>
          <p:cNvPicPr>
            <a:picLocks noChangeAspect="1"/>
          </p:cNvPicPr>
          <p:nvPr/>
        </p:nvPicPr>
        <p:blipFill>
          <a:blip r:embed="rId2"/>
          <a:stretch>
            <a:fillRect/>
          </a:stretch>
        </p:blipFill>
        <p:spPr>
          <a:xfrm>
            <a:off x="0" y="0"/>
            <a:ext cx="12192000" cy="1223493"/>
          </a:xfrm>
          <a:prstGeom prst="rect">
            <a:avLst/>
          </a:prstGeom>
        </p:spPr>
      </p:pic>
      <p:pic>
        <p:nvPicPr>
          <p:cNvPr id="7" name="Picture 6" descr="p8052582"/>
          <p:cNvPicPr/>
          <p:nvPr/>
        </p:nvPicPr>
        <p:blipFill>
          <a:blip r:embed="rId3">
            <a:extLst>
              <a:ext uri="{28A0092B-C50C-407E-A947-70E740481C1C}">
                <a14:useLocalDpi xmlns:a14="http://schemas.microsoft.com/office/drawing/2010/main" val="0"/>
              </a:ext>
            </a:extLst>
          </a:blip>
          <a:srcRect/>
          <a:stretch>
            <a:fillRect/>
          </a:stretch>
        </p:blipFill>
        <p:spPr bwMode="auto">
          <a:xfrm>
            <a:off x="6194739" y="4154054"/>
            <a:ext cx="2046668" cy="2540067"/>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8414198" y="4154054"/>
            <a:ext cx="2172237" cy="2575944"/>
          </a:xfrm>
          <a:prstGeom prst="rect">
            <a:avLst/>
          </a:prstGeom>
          <a:noFill/>
          <a:ln>
            <a:noFill/>
          </a:ln>
        </p:spPr>
      </p:pic>
    </p:spTree>
    <p:extLst>
      <p:ext uri="{BB962C8B-B14F-4D97-AF65-F5344CB8AC3E}">
        <p14:creationId xmlns:p14="http://schemas.microsoft.com/office/powerpoint/2010/main" val="1821129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4" name="Content Placeholder 2"/>
          <p:cNvSpPr txBox="1">
            <a:spLocks noGrp="1"/>
          </p:cNvSpPr>
          <p:nvPr>
            <p:ph type="title"/>
          </p:nvPr>
        </p:nvSpPr>
        <p:spPr>
          <a:xfrm>
            <a:off x="332619" y="1205310"/>
            <a:ext cx="8610600" cy="129222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5600" y="3429429"/>
            <a:ext cx="6047619" cy="342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58915" y="2255425"/>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58915" y="2624757"/>
            <a:ext cx="10692849" cy="369332"/>
          </a:xfrm>
          <a:prstGeom prst="rect">
            <a:avLst/>
          </a:prstGeom>
          <a:noFill/>
        </p:spPr>
        <p:txBody>
          <a:bodyPr wrap="square" rtlCol="0">
            <a:spAutoFit/>
          </a:bodyPr>
          <a:lstStyle/>
          <a:p>
            <a:r>
              <a:rPr lang="en-GB" dirty="0"/>
              <a:t>3-2-18 Connect the shear sub section [42] and the mandrel [36]</a:t>
            </a:r>
          </a:p>
        </p:txBody>
      </p:sp>
      <p:sp>
        <p:nvSpPr>
          <p:cNvPr id="10" name="Rectangle 9"/>
          <p:cNvSpPr/>
          <p:nvPr/>
        </p:nvSpPr>
        <p:spPr>
          <a:xfrm>
            <a:off x="5058713" y="3561445"/>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sub[42]</a:t>
            </a:r>
          </a:p>
        </p:txBody>
      </p:sp>
      <p:sp>
        <p:nvSpPr>
          <p:cNvPr id="11" name="Rectangle 10"/>
          <p:cNvSpPr/>
          <p:nvPr/>
        </p:nvSpPr>
        <p:spPr>
          <a:xfrm>
            <a:off x="3410755" y="6471740"/>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Mandrel [36]</a:t>
            </a:r>
          </a:p>
        </p:txBody>
      </p:sp>
      <p:cxnSp>
        <p:nvCxnSpPr>
          <p:cNvPr id="12" name="AutoShape 6"/>
          <p:cNvCxnSpPr>
            <a:cxnSpLocks noChangeShapeType="1"/>
          </p:cNvCxnSpPr>
          <p:nvPr/>
        </p:nvCxnSpPr>
        <p:spPr bwMode="auto">
          <a:xfrm flipH="1">
            <a:off x="5511622" y="3947705"/>
            <a:ext cx="584378" cy="85448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6"/>
          <p:cNvCxnSpPr>
            <a:cxnSpLocks noChangeShapeType="1"/>
          </p:cNvCxnSpPr>
          <p:nvPr/>
        </p:nvCxnSpPr>
        <p:spPr bwMode="auto">
          <a:xfrm flipH="1" flipV="1">
            <a:off x="4421210" y="5293217"/>
            <a:ext cx="4829" cy="117852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72058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7" name="Content Placeholder 2"/>
          <p:cNvSpPr txBox="1">
            <a:spLocks noGrp="1"/>
          </p:cNvSpPr>
          <p:nvPr>
            <p:ph type="title"/>
          </p:nvPr>
        </p:nvSpPr>
        <p:spPr>
          <a:xfrm>
            <a:off x="325298" y="1509591"/>
            <a:ext cx="8610600" cy="454025"/>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471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5208" y="3544800"/>
            <a:ext cx="6076200" cy="33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630598" y="3544800"/>
            <a:ext cx="2107843"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sleeve[23]</a:t>
            </a:r>
          </a:p>
        </p:txBody>
      </p:sp>
      <p:sp>
        <p:nvSpPr>
          <p:cNvPr id="3" name="Right Arrow 2"/>
          <p:cNvSpPr/>
          <p:nvPr/>
        </p:nvSpPr>
        <p:spPr>
          <a:xfrm>
            <a:off x="3284113" y="4275786"/>
            <a:ext cx="1790163" cy="416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3998889" y="6078318"/>
            <a:ext cx="1394428"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Latch sub[27]</a:t>
            </a:r>
          </a:p>
        </p:txBody>
      </p:sp>
      <p:cxnSp>
        <p:nvCxnSpPr>
          <p:cNvPr id="8" name="AutoShape 6"/>
          <p:cNvCxnSpPr>
            <a:cxnSpLocks noChangeShapeType="1"/>
          </p:cNvCxnSpPr>
          <p:nvPr/>
        </p:nvCxnSpPr>
        <p:spPr bwMode="auto">
          <a:xfrm flipV="1">
            <a:off x="4945487" y="5401556"/>
            <a:ext cx="4292" cy="67625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flipV="1">
            <a:off x="6375042" y="4978809"/>
            <a:ext cx="2145" cy="99698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5774280" y="3931060"/>
            <a:ext cx="0" cy="65381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Rectangle 13"/>
          <p:cNvSpPr/>
          <p:nvPr/>
        </p:nvSpPr>
        <p:spPr>
          <a:xfrm>
            <a:off x="5684519" y="5970754"/>
            <a:ext cx="1652856"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 [38]</a:t>
            </a:r>
          </a:p>
        </p:txBody>
      </p:sp>
      <p:sp>
        <p:nvSpPr>
          <p:cNvPr id="15" name="TextBox 14"/>
          <p:cNvSpPr txBox="1"/>
          <p:nvPr/>
        </p:nvSpPr>
        <p:spPr>
          <a:xfrm>
            <a:off x="338094" y="2545185"/>
            <a:ext cx="10692849" cy="923330"/>
          </a:xfrm>
          <a:prstGeom prst="rect">
            <a:avLst/>
          </a:prstGeom>
          <a:noFill/>
        </p:spPr>
        <p:txBody>
          <a:bodyPr wrap="square" rtlCol="0">
            <a:spAutoFit/>
          </a:bodyPr>
          <a:lstStyle/>
          <a:p>
            <a:r>
              <a:rPr lang="en-GB" dirty="0"/>
              <a:t>3-2-19 At the other end of the tool, the pull release sleeve [23] is secured to the latch sub [27] via a shear pin [38]. As shown below. </a:t>
            </a:r>
            <a:r>
              <a:rPr lang="en-GB" b="1" dirty="0">
                <a:solidFill>
                  <a:srgbClr val="FF0000"/>
                </a:solidFill>
              </a:rPr>
              <a:t>The number of pins </a:t>
            </a:r>
            <a:r>
              <a:rPr lang="en-GB" dirty="0"/>
              <a:t>here determines the lifting force required when the packer is unsealed</a:t>
            </a:r>
          </a:p>
        </p:txBody>
      </p:sp>
      <p:sp>
        <p:nvSpPr>
          <p:cNvPr id="16" name="TextBox 15"/>
          <p:cNvSpPr txBox="1"/>
          <p:nvPr/>
        </p:nvSpPr>
        <p:spPr>
          <a:xfrm>
            <a:off x="338094" y="2058622"/>
            <a:ext cx="3490175" cy="369332"/>
          </a:xfrm>
          <a:prstGeom prst="rect">
            <a:avLst/>
          </a:prstGeom>
          <a:noFill/>
        </p:spPr>
        <p:txBody>
          <a:bodyPr wrap="square" rtlCol="0">
            <a:spAutoFit/>
          </a:bodyPr>
          <a:lstStyle/>
          <a:p>
            <a:r>
              <a:rPr lang="en-US" dirty="0"/>
              <a:t>3-2 installation steps</a:t>
            </a:r>
            <a:endParaRPr lang="en-GB" dirty="0"/>
          </a:p>
        </p:txBody>
      </p:sp>
    </p:spTree>
    <p:extLst>
      <p:ext uri="{BB962C8B-B14F-4D97-AF65-F5344CB8AC3E}">
        <p14:creationId xmlns:p14="http://schemas.microsoft.com/office/powerpoint/2010/main" val="4201786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txBox="1">
            <a:spLocks noGrp="1"/>
          </p:cNvSpPr>
          <p:nvPr>
            <p:ph type="title"/>
          </p:nvPr>
        </p:nvSpPr>
        <p:spPr>
          <a:xfrm>
            <a:off x="338094" y="1356958"/>
            <a:ext cx="7350549" cy="82073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482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9708" y="3525593"/>
            <a:ext cx="6740787" cy="333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38094" y="2484545"/>
            <a:ext cx="10692849" cy="646331"/>
          </a:xfrm>
          <a:prstGeom prst="rect">
            <a:avLst/>
          </a:prstGeom>
          <a:noFill/>
        </p:spPr>
        <p:txBody>
          <a:bodyPr wrap="square" rtlCol="0">
            <a:spAutoFit/>
          </a:bodyPr>
          <a:lstStyle/>
          <a:p>
            <a:r>
              <a:rPr lang="en-GB" dirty="0"/>
              <a:t>3-2-20 Place the split ring [28] into the pull release sleeve [23] and secure it with oil. Pay attention to </a:t>
            </a:r>
            <a:r>
              <a:rPr lang="en-GB" b="1" dirty="0">
                <a:solidFill>
                  <a:srgbClr val="FF0000"/>
                </a:solidFill>
              </a:rPr>
              <a:t>the</a:t>
            </a:r>
            <a:r>
              <a:rPr lang="en-GB" dirty="0"/>
              <a:t> </a:t>
            </a:r>
            <a:r>
              <a:rPr lang="en-GB" b="1" dirty="0">
                <a:solidFill>
                  <a:srgbClr val="FF0000"/>
                </a:solidFill>
              </a:rPr>
              <a:t>direction of the snap ring</a:t>
            </a:r>
            <a:r>
              <a:rPr lang="en-GB" dirty="0"/>
              <a:t>, as shown below</a:t>
            </a:r>
          </a:p>
        </p:txBody>
      </p:sp>
      <p:sp>
        <p:nvSpPr>
          <p:cNvPr id="8" name="Rectangle 7"/>
          <p:cNvSpPr/>
          <p:nvPr/>
        </p:nvSpPr>
        <p:spPr>
          <a:xfrm>
            <a:off x="4837656" y="6180866"/>
            <a:ext cx="1292181" cy="38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Split Ring[28]</a:t>
            </a:r>
          </a:p>
        </p:txBody>
      </p:sp>
      <p:sp>
        <p:nvSpPr>
          <p:cNvPr id="9" name="Rectangle 8"/>
          <p:cNvSpPr/>
          <p:nvPr/>
        </p:nvSpPr>
        <p:spPr>
          <a:xfrm>
            <a:off x="7060363" y="6180865"/>
            <a:ext cx="1606989" cy="5032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sleeve[23]</a:t>
            </a:r>
          </a:p>
        </p:txBody>
      </p:sp>
      <p:cxnSp>
        <p:nvCxnSpPr>
          <p:cNvPr id="10" name="AutoShape 6"/>
          <p:cNvCxnSpPr>
            <a:cxnSpLocks noChangeShapeType="1"/>
          </p:cNvCxnSpPr>
          <p:nvPr/>
        </p:nvCxnSpPr>
        <p:spPr bwMode="auto">
          <a:xfrm flipV="1">
            <a:off x="7863857" y="5503707"/>
            <a:ext cx="4292" cy="67625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flipV="1">
            <a:off x="5566609" y="5400649"/>
            <a:ext cx="879889" cy="77976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2" name="AutoShape 6"/>
          <p:cNvCxnSpPr>
            <a:cxnSpLocks noChangeShapeType="1"/>
          </p:cNvCxnSpPr>
          <p:nvPr/>
        </p:nvCxnSpPr>
        <p:spPr bwMode="auto">
          <a:xfrm flipV="1">
            <a:off x="5566609" y="5401556"/>
            <a:ext cx="607680" cy="778403"/>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13053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276560" y="1117327"/>
            <a:ext cx="8610600" cy="129222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51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25543" y="3525593"/>
            <a:ext cx="5961617" cy="335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38094" y="2525439"/>
            <a:ext cx="10692849" cy="646331"/>
          </a:xfrm>
          <a:prstGeom prst="rect">
            <a:avLst/>
          </a:prstGeom>
          <a:noFill/>
        </p:spPr>
        <p:txBody>
          <a:bodyPr wrap="square" rtlCol="0">
            <a:spAutoFit/>
          </a:bodyPr>
          <a:lstStyle/>
          <a:p>
            <a:r>
              <a:rPr lang="en-GB" dirty="0"/>
              <a:t>3-2-21 Connect the upper mandrel connector[21] and pull release sleeve [23]. Shock-absorbing spindle surface is a sealing surface</a:t>
            </a:r>
          </a:p>
        </p:txBody>
      </p:sp>
      <p:sp>
        <p:nvSpPr>
          <p:cNvPr id="8" name="Rectangle 7"/>
          <p:cNvSpPr/>
          <p:nvPr/>
        </p:nvSpPr>
        <p:spPr>
          <a:xfrm>
            <a:off x="3606084" y="6383065"/>
            <a:ext cx="2835925"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connector[21]</a:t>
            </a:r>
          </a:p>
        </p:txBody>
      </p:sp>
      <p:sp>
        <p:nvSpPr>
          <p:cNvPr id="9" name="Rectangle 8"/>
          <p:cNvSpPr/>
          <p:nvPr/>
        </p:nvSpPr>
        <p:spPr>
          <a:xfrm>
            <a:off x="6442010" y="3575632"/>
            <a:ext cx="2156791"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pull release sleeve [23]</a:t>
            </a:r>
          </a:p>
        </p:txBody>
      </p:sp>
      <p:cxnSp>
        <p:nvCxnSpPr>
          <p:cNvPr id="10" name="AutoShape 6"/>
          <p:cNvCxnSpPr>
            <a:cxnSpLocks noChangeShapeType="1"/>
          </p:cNvCxnSpPr>
          <p:nvPr/>
        </p:nvCxnSpPr>
        <p:spPr bwMode="auto">
          <a:xfrm flipV="1">
            <a:off x="5024046" y="5447763"/>
            <a:ext cx="0" cy="88275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6"/>
          <p:cNvCxnSpPr>
            <a:cxnSpLocks noChangeShapeType="1"/>
          </p:cNvCxnSpPr>
          <p:nvPr/>
        </p:nvCxnSpPr>
        <p:spPr bwMode="auto">
          <a:xfrm>
            <a:off x="7520405" y="4074287"/>
            <a:ext cx="0" cy="90983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24949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237923" y="1128191"/>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535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11892" y="3465513"/>
            <a:ext cx="6036631"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AutoShape 6"/>
          <p:cNvCxnSpPr>
            <a:cxnSpLocks noChangeShapeType="1"/>
          </p:cNvCxnSpPr>
          <p:nvPr/>
        </p:nvCxnSpPr>
        <p:spPr bwMode="auto">
          <a:xfrm flipH="1">
            <a:off x="5473521" y="3987635"/>
            <a:ext cx="24897" cy="97073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 name="AutoShape 6"/>
          <p:cNvCxnSpPr>
            <a:cxnSpLocks noChangeShapeType="1"/>
          </p:cNvCxnSpPr>
          <p:nvPr/>
        </p:nvCxnSpPr>
        <p:spPr bwMode="auto">
          <a:xfrm flipH="1" flipV="1">
            <a:off x="6669524" y="5364472"/>
            <a:ext cx="0" cy="67422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Rectangle 8"/>
          <p:cNvSpPr/>
          <p:nvPr/>
        </p:nvSpPr>
        <p:spPr>
          <a:xfrm>
            <a:off x="5904762" y="6074374"/>
            <a:ext cx="1301628"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piston [22]</a:t>
            </a:r>
          </a:p>
        </p:txBody>
      </p:sp>
      <p:sp>
        <p:nvSpPr>
          <p:cNvPr id="10" name="Rectangle 9"/>
          <p:cNvSpPr/>
          <p:nvPr/>
        </p:nvSpPr>
        <p:spPr>
          <a:xfrm>
            <a:off x="4163640" y="3492167"/>
            <a:ext cx="2860836" cy="440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connector[21]</a:t>
            </a:r>
          </a:p>
        </p:txBody>
      </p:sp>
      <p:sp>
        <p:nvSpPr>
          <p:cNvPr id="13" name="TextBox 12"/>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14" name="TextBox 13"/>
          <p:cNvSpPr txBox="1"/>
          <p:nvPr/>
        </p:nvSpPr>
        <p:spPr>
          <a:xfrm>
            <a:off x="338094" y="2525439"/>
            <a:ext cx="10692849" cy="369332"/>
          </a:xfrm>
          <a:prstGeom prst="rect">
            <a:avLst/>
          </a:prstGeom>
          <a:noFill/>
        </p:spPr>
        <p:txBody>
          <a:bodyPr wrap="square" rtlCol="0">
            <a:spAutoFit/>
          </a:bodyPr>
          <a:lstStyle/>
          <a:p>
            <a:r>
              <a:rPr lang="en-GB" dirty="0"/>
              <a:t>3-2-22 Install the piston [22] to the upper mandrel connector[21]</a:t>
            </a:r>
          </a:p>
        </p:txBody>
      </p:sp>
      <p:sp>
        <p:nvSpPr>
          <p:cNvPr id="15" name="Right Arrow 14"/>
          <p:cNvSpPr/>
          <p:nvPr/>
        </p:nvSpPr>
        <p:spPr>
          <a:xfrm>
            <a:off x="3574984" y="5371586"/>
            <a:ext cx="2521016"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4056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4" name="Content Placeholder 2"/>
          <p:cNvSpPr txBox="1">
            <a:spLocks noGrp="1"/>
          </p:cNvSpPr>
          <p:nvPr>
            <p:ph type="title"/>
          </p:nvPr>
        </p:nvSpPr>
        <p:spPr>
          <a:xfrm>
            <a:off x="338094" y="1131914"/>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56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4333" y="3465513"/>
            <a:ext cx="658037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38094" y="2525439"/>
            <a:ext cx="10692849" cy="369332"/>
          </a:xfrm>
          <a:prstGeom prst="rect">
            <a:avLst/>
          </a:prstGeom>
          <a:noFill/>
        </p:spPr>
        <p:txBody>
          <a:bodyPr wrap="square" rtlCol="0">
            <a:spAutoFit/>
          </a:bodyPr>
          <a:lstStyle/>
          <a:p>
            <a:r>
              <a:rPr lang="en-GB" dirty="0"/>
              <a:t>3-2-23 Insert Upper mandrel[30] to upper mandrel connector[21]</a:t>
            </a:r>
          </a:p>
        </p:txBody>
      </p:sp>
      <p:cxnSp>
        <p:nvCxnSpPr>
          <p:cNvPr id="9" name="AutoShape 6"/>
          <p:cNvCxnSpPr>
            <a:cxnSpLocks noChangeShapeType="1"/>
          </p:cNvCxnSpPr>
          <p:nvPr/>
        </p:nvCxnSpPr>
        <p:spPr bwMode="auto">
          <a:xfrm flipV="1">
            <a:off x="4298537" y="5604566"/>
            <a:ext cx="15886" cy="55541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p:cNvCxnSpPr>
          <p:nvPr/>
        </p:nvCxnSpPr>
        <p:spPr bwMode="auto">
          <a:xfrm flipH="1">
            <a:off x="6486659" y="4079343"/>
            <a:ext cx="24897" cy="97073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Rectangle 10"/>
          <p:cNvSpPr/>
          <p:nvPr/>
        </p:nvSpPr>
        <p:spPr>
          <a:xfrm>
            <a:off x="3180187" y="6159981"/>
            <a:ext cx="1979124"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[30]</a:t>
            </a:r>
          </a:p>
        </p:txBody>
      </p:sp>
      <p:sp>
        <p:nvSpPr>
          <p:cNvPr id="12" name="Rectangle 11"/>
          <p:cNvSpPr/>
          <p:nvPr/>
        </p:nvSpPr>
        <p:spPr>
          <a:xfrm>
            <a:off x="4932608" y="3638843"/>
            <a:ext cx="2860836" cy="4670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connector[21]</a:t>
            </a:r>
          </a:p>
        </p:txBody>
      </p:sp>
      <p:sp>
        <p:nvSpPr>
          <p:cNvPr id="13" name="Right Arrow 12"/>
          <p:cNvSpPr/>
          <p:nvPr/>
        </p:nvSpPr>
        <p:spPr>
          <a:xfrm>
            <a:off x="2411592" y="4539367"/>
            <a:ext cx="2521016"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66950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5" name="Content Placeholder 2"/>
          <p:cNvSpPr txBox="1">
            <a:spLocks noGrp="1"/>
          </p:cNvSpPr>
          <p:nvPr>
            <p:ph type="title"/>
          </p:nvPr>
        </p:nvSpPr>
        <p:spPr>
          <a:xfrm>
            <a:off x="216795" y="1072107"/>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4574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1950" y="3429000"/>
            <a:ext cx="5762625" cy="3414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8" name="Rectangle 7"/>
          <p:cNvSpPr/>
          <p:nvPr/>
        </p:nvSpPr>
        <p:spPr>
          <a:xfrm>
            <a:off x="4112662" y="6237255"/>
            <a:ext cx="2378369"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Bumper Housing [20]</a:t>
            </a:r>
          </a:p>
        </p:txBody>
      </p:sp>
      <p:sp>
        <p:nvSpPr>
          <p:cNvPr id="9" name="Rectangle 8"/>
          <p:cNvSpPr/>
          <p:nvPr/>
        </p:nvSpPr>
        <p:spPr>
          <a:xfrm>
            <a:off x="6589729" y="3600430"/>
            <a:ext cx="1419738"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1400" dirty="0"/>
              <a:t>collet sub [24]</a:t>
            </a:r>
          </a:p>
        </p:txBody>
      </p:sp>
      <p:sp>
        <p:nvSpPr>
          <p:cNvPr id="10" name="Rectangle 9"/>
          <p:cNvSpPr/>
          <p:nvPr/>
        </p:nvSpPr>
        <p:spPr>
          <a:xfrm>
            <a:off x="2691474" y="3563930"/>
            <a:ext cx="1962774"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[30]</a:t>
            </a:r>
          </a:p>
        </p:txBody>
      </p:sp>
      <p:sp>
        <p:nvSpPr>
          <p:cNvPr id="11" name="Right Arrow 10"/>
          <p:cNvSpPr/>
          <p:nvPr/>
        </p:nvSpPr>
        <p:spPr>
          <a:xfrm>
            <a:off x="4013962" y="4426381"/>
            <a:ext cx="2575767" cy="425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AutoShape 6"/>
          <p:cNvCxnSpPr>
            <a:cxnSpLocks noChangeShapeType="1"/>
          </p:cNvCxnSpPr>
          <p:nvPr/>
        </p:nvCxnSpPr>
        <p:spPr bwMode="auto">
          <a:xfrm>
            <a:off x="3672861" y="4111436"/>
            <a:ext cx="54522" cy="77037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3" name="AutoShape 6"/>
          <p:cNvCxnSpPr>
            <a:cxnSpLocks noChangeShapeType="1"/>
          </p:cNvCxnSpPr>
          <p:nvPr/>
        </p:nvCxnSpPr>
        <p:spPr bwMode="auto">
          <a:xfrm flipV="1">
            <a:off x="5285959" y="5444418"/>
            <a:ext cx="15886" cy="75669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4" name="AutoShape 6"/>
          <p:cNvCxnSpPr>
            <a:cxnSpLocks noChangeShapeType="1"/>
          </p:cNvCxnSpPr>
          <p:nvPr/>
        </p:nvCxnSpPr>
        <p:spPr bwMode="auto">
          <a:xfrm>
            <a:off x="7200900" y="4013007"/>
            <a:ext cx="988202" cy="781479"/>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6" name="TextBox 15"/>
          <p:cNvSpPr txBox="1"/>
          <p:nvPr/>
        </p:nvSpPr>
        <p:spPr>
          <a:xfrm>
            <a:off x="338094" y="2558596"/>
            <a:ext cx="7247562" cy="369332"/>
          </a:xfrm>
          <a:prstGeom prst="rect">
            <a:avLst/>
          </a:prstGeom>
          <a:noFill/>
        </p:spPr>
        <p:txBody>
          <a:bodyPr wrap="square" rtlCol="0">
            <a:spAutoFit/>
          </a:bodyPr>
          <a:lstStyle/>
          <a:p>
            <a:r>
              <a:rPr lang="en-US" dirty="0"/>
              <a:t>3-2-24 Slide Bumper Housing[20] to collet sub[24] </a:t>
            </a:r>
            <a:endParaRPr lang="en-GB" dirty="0"/>
          </a:p>
        </p:txBody>
      </p:sp>
    </p:spTree>
    <p:extLst>
      <p:ext uri="{BB962C8B-B14F-4D97-AF65-F5344CB8AC3E}">
        <p14:creationId xmlns:p14="http://schemas.microsoft.com/office/powerpoint/2010/main" val="3515495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txBox="1">
            <a:spLocks noGrp="1"/>
          </p:cNvSpPr>
          <p:nvPr>
            <p:ph type="title"/>
          </p:nvPr>
        </p:nvSpPr>
        <p:spPr>
          <a:xfrm>
            <a:off x="250065" y="109667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图片 4" descr="C:\Users\LENOVO\Documents\OTS工作\技术资料\井下工具\桥塞资料\第二次拆桥塞\20160412_15003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0870" y="3465513"/>
            <a:ext cx="610979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38094" y="2136794"/>
            <a:ext cx="3490175" cy="369332"/>
          </a:xfrm>
          <a:prstGeom prst="rect">
            <a:avLst/>
          </a:prstGeom>
          <a:noFill/>
        </p:spPr>
        <p:txBody>
          <a:bodyPr wrap="square" rtlCol="0">
            <a:spAutoFit/>
          </a:bodyPr>
          <a:lstStyle/>
          <a:p>
            <a:r>
              <a:rPr lang="en-US" dirty="0"/>
              <a:t>3-2 installation steps</a:t>
            </a:r>
            <a:endParaRPr lang="en-GB" dirty="0"/>
          </a:p>
        </p:txBody>
      </p:sp>
      <p:sp>
        <p:nvSpPr>
          <p:cNvPr id="7" name="TextBox 6"/>
          <p:cNvSpPr txBox="1"/>
          <p:nvPr/>
        </p:nvSpPr>
        <p:spPr>
          <a:xfrm>
            <a:off x="338094" y="2525439"/>
            <a:ext cx="8071810" cy="646331"/>
          </a:xfrm>
          <a:prstGeom prst="rect">
            <a:avLst/>
          </a:prstGeom>
          <a:noFill/>
        </p:spPr>
        <p:txBody>
          <a:bodyPr wrap="square" rtlCol="0">
            <a:spAutoFit/>
          </a:bodyPr>
          <a:lstStyle/>
          <a:p>
            <a:r>
              <a:rPr lang="en-US" dirty="0"/>
              <a:t>3-2-25 </a:t>
            </a:r>
            <a:r>
              <a:rPr lang="en-GB" dirty="0"/>
              <a:t>Insert the end cap [19] to the Bumper Housing[20]</a:t>
            </a:r>
          </a:p>
          <a:p>
            <a:r>
              <a:rPr lang="en-US" dirty="0"/>
              <a:t> </a:t>
            </a:r>
            <a:endParaRPr lang="en-GB" dirty="0"/>
          </a:p>
        </p:txBody>
      </p:sp>
      <p:sp>
        <p:nvSpPr>
          <p:cNvPr id="8" name="Rectangle 7"/>
          <p:cNvSpPr/>
          <p:nvPr/>
        </p:nvSpPr>
        <p:spPr>
          <a:xfrm>
            <a:off x="4787772" y="3900668"/>
            <a:ext cx="1474529"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End Cap (19)</a:t>
            </a:r>
          </a:p>
        </p:txBody>
      </p:sp>
      <p:sp>
        <p:nvSpPr>
          <p:cNvPr id="9" name="Rectangle 8"/>
          <p:cNvSpPr/>
          <p:nvPr/>
        </p:nvSpPr>
        <p:spPr>
          <a:xfrm>
            <a:off x="6398590" y="3694380"/>
            <a:ext cx="21828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Bumper Housing (20)</a:t>
            </a:r>
          </a:p>
        </p:txBody>
      </p:sp>
      <p:cxnSp>
        <p:nvCxnSpPr>
          <p:cNvPr id="10" name="AutoShape 3"/>
          <p:cNvCxnSpPr>
            <a:cxnSpLocks noChangeShapeType="1"/>
          </p:cNvCxnSpPr>
          <p:nvPr/>
        </p:nvCxnSpPr>
        <p:spPr bwMode="auto">
          <a:xfrm>
            <a:off x="7489995" y="4106956"/>
            <a:ext cx="0" cy="79989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3"/>
          <p:cNvCxnSpPr>
            <a:cxnSpLocks noChangeShapeType="1"/>
          </p:cNvCxnSpPr>
          <p:nvPr/>
        </p:nvCxnSpPr>
        <p:spPr bwMode="auto">
          <a:xfrm flipH="1">
            <a:off x="5525037" y="4358236"/>
            <a:ext cx="4472" cy="54861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 name="Rectangle 13"/>
          <p:cNvSpPr/>
          <p:nvPr/>
        </p:nvSpPr>
        <p:spPr>
          <a:xfrm>
            <a:off x="4023351" y="6280323"/>
            <a:ext cx="1895787"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upper mandrel [30]</a:t>
            </a:r>
          </a:p>
        </p:txBody>
      </p:sp>
      <p:cxnSp>
        <p:nvCxnSpPr>
          <p:cNvPr id="15" name="AutoShape 3"/>
          <p:cNvCxnSpPr>
            <a:cxnSpLocks noChangeShapeType="1"/>
          </p:cNvCxnSpPr>
          <p:nvPr/>
        </p:nvCxnSpPr>
        <p:spPr bwMode="auto">
          <a:xfrm flipH="1" flipV="1">
            <a:off x="4971245" y="5548062"/>
            <a:ext cx="2326" cy="73226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62419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201533" y="1433714"/>
            <a:ext cx="8610600" cy="939800"/>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7730" y="3429000"/>
            <a:ext cx="6990476"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218981" y="6445423"/>
            <a:ext cx="21828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a:t>
            </a:r>
          </a:p>
        </p:txBody>
      </p:sp>
      <p:sp>
        <p:nvSpPr>
          <p:cNvPr id="7" name="Rectangle 6"/>
          <p:cNvSpPr/>
          <p:nvPr/>
        </p:nvSpPr>
        <p:spPr>
          <a:xfrm>
            <a:off x="4506834" y="3519006"/>
            <a:ext cx="2064911"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 Equalizing sleeve(61)</a:t>
            </a:r>
          </a:p>
        </p:txBody>
      </p:sp>
      <p:cxnSp>
        <p:nvCxnSpPr>
          <p:cNvPr id="8" name="AutoShape 3"/>
          <p:cNvCxnSpPr>
            <a:cxnSpLocks noChangeShapeType="1"/>
          </p:cNvCxnSpPr>
          <p:nvPr/>
        </p:nvCxnSpPr>
        <p:spPr bwMode="auto">
          <a:xfrm flipV="1">
            <a:off x="5307105" y="5956247"/>
            <a:ext cx="3281" cy="48917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TextBox 8"/>
          <p:cNvSpPr txBox="1"/>
          <p:nvPr/>
        </p:nvSpPr>
        <p:spPr>
          <a:xfrm>
            <a:off x="166029" y="2189964"/>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3-1 Removal steps</a:t>
            </a:r>
          </a:p>
        </p:txBody>
      </p:sp>
      <p:sp>
        <p:nvSpPr>
          <p:cNvPr id="10" name="TextBox 9"/>
          <p:cNvSpPr txBox="1"/>
          <p:nvPr/>
        </p:nvSpPr>
        <p:spPr>
          <a:xfrm>
            <a:off x="166029" y="2603909"/>
            <a:ext cx="10386763" cy="646331"/>
          </a:xfrm>
          <a:prstGeom prst="rect">
            <a:avLst/>
          </a:prstGeom>
          <a:noFill/>
        </p:spPr>
        <p:txBody>
          <a:bodyPr wrap="square" rtlCol="0">
            <a:spAutoFit/>
          </a:bodyPr>
          <a:lstStyle/>
          <a:p>
            <a:r>
              <a:rPr lang="en-GB" dirty="0"/>
              <a:t>3-2-26 the view of Equalizing sub [64] Equalizing sleeve[61]</a:t>
            </a:r>
            <a:r>
              <a:rPr lang="en-US" dirty="0"/>
              <a:t>, insert the equalizing sleeve into the equalizing sub. </a:t>
            </a:r>
            <a:r>
              <a:rPr lang="en-GB" dirty="0"/>
              <a:t> </a:t>
            </a:r>
          </a:p>
        </p:txBody>
      </p:sp>
      <p:cxnSp>
        <p:nvCxnSpPr>
          <p:cNvPr id="11" name="AutoShape 3"/>
          <p:cNvCxnSpPr>
            <a:cxnSpLocks noChangeShapeType="1"/>
          </p:cNvCxnSpPr>
          <p:nvPr/>
        </p:nvCxnSpPr>
        <p:spPr bwMode="auto">
          <a:xfrm>
            <a:off x="5359411" y="3931583"/>
            <a:ext cx="0" cy="485871"/>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722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3" name="Content Placeholder 2"/>
          <p:cNvSpPr txBox="1">
            <a:spLocks noGrp="1"/>
          </p:cNvSpPr>
          <p:nvPr>
            <p:ph type="title"/>
          </p:nvPr>
        </p:nvSpPr>
        <p:spPr>
          <a:xfrm>
            <a:off x="324399" y="107553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1846" y="3465513"/>
            <a:ext cx="6193153"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25780" y="3465513"/>
            <a:ext cx="1897488" cy="51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 connector(65)</a:t>
            </a:r>
          </a:p>
        </p:txBody>
      </p:sp>
      <p:cxnSp>
        <p:nvCxnSpPr>
          <p:cNvPr id="7" name="AutoShape 3"/>
          <p:cNvCxnSpPr>
            <a:cxnSpLocks noChangeShapeType="1"/>
          </p:cNvCxnSpPr>
          <p:nvPr/>
        </p:nvCxnSpPr>
        <p:spPr bwMode="auto">
          <a:xfrm>
            <a:off x="4543023" y="3980913"/>
            <a:ext cx="388512" cy="78406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 name="Rectangle 7"/>
          <p:cNvSpPr/>
          <p:nvPr/>
        </p:nvSpPr>
        <p:spPr>
          <a:xfrm>
            <a:off x="5626859" y="3465513"/>
            <a:ext cx="1574041" cy="3583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t>upper Mandrel</a:t>
            </a:r>
          </a:p>
        </p:txBody>
      </p:sp>
      <p:cxnSp>
        <p:nvCxnSpPr>
          <p:cNvPr id="9" name="AutoShape 3"/>
          <p:cNvCxnSpPr>
            <a:cxnSpLocks noChangeShapeType="1"/>
          </p:cNvCxnSpPr>
          <p:nvPr/>
        </p:nvCxnSpPr>
        <p:spPr bwMode="auto">
          <a:xfrm>
            <a:off x="6370353" y="3823821"/>
            <a:ext cx="43526" cy="112505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1" name="TextBox 10"/>
          <p:cNvSpPr txBox="1"/>
          <p:nvPr/>
        </p:nvSpPr>
        <p:spPr>
          <a:xfrm>
            <a:off x="529131" y="2160430"/>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3-2 Installation steps</a:t>
            </a:r>
          </a:p>
        </p:txBody>
      </p:sp>
      <p:sp>
        <p:nvSpPr>
          <p:cNvPr id="12" name="TextBox 11"/>
          <p:cNvSpPr txBox="1"/>
          <p:nvPr/>
        </p:nvSpPr>
        <p:spPr>
          <a:xfrm>
            <a:off x="529131" y="2643818"/>
            <a:ext cx="10386763" cy="369332"/>
          </a:xfrm>
          <a:prstGeom prst="rect">
            <a:avLst/>
          </a:prstGeom>
          <a:noFill/>
        </p:spPr>
        <p:txBody>
          <a:bodyPr wrap="square" rtlCol="0">
            <a:spAutoFit/>
          </a:bodyPr>
          <a:lstStyle/>
          <a:p>
            <a:r>
              <a:rPr lang="en-GB" dirty="0"/>
              <a:t>3-2-27 Tighten the Equalizing sub Connector [65] to the upper mandrel[30] </a:t>
            </a:r>
          </a:p>
        </p:txBody>
      </p:sp>
    </p:spTree>
    <p:extLst>
      <p:ext uri="{BB962C8B-B14F-4D97-AF65-F5344CB8AC3E}">
        <p14:creationId xmlns:p14="http://schemas.microsoft.com/office/powerpoint/2010/main" val="13794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188" y="1012482"/>
            <a:ext cx="8610600" cy="1293028"/>
          </a:xfrm>
        </p:spPr>
        <p:txBody>
          <a:bodyPr>
            <a:normAutofit/>
          </a:bodyPr>
          <a:lstStyle/>
          <a:p>
            <a:pPr algn="l"/>
            <a:r>
              <a:rPr lang="en-US" sz="3200" dirty="0"/>
              <a:t>preparation</a:t>
            </a:r>
            <a:endParaRPr lang="en-GB" sz="3200" dirty="0"/>
          </a:p>
        </p:txBody>
      </p:sp>
      <p:sp>
        <p:nvSpPr>
          <p:cNvPr id="3" name="Content Placeholder 2"/>
          <p:cNvSpPr>
            <a:spLocks noGrp="1"/>
          </p:cNvSpPr>
          <p:nvPr>
            <p:ph idx="1"/>
          </p:nvPr>
        </p:nvSpPr>
        <p:spPr>
          <a:xfrm>
            <a:off x="397098" y="1996034"/>
            <a:ext cx="10820400" cy="4024125"/>
          </a:xfrm>
        </p:spPr>
        <p:txBody>
          <a:bodyPr/>
          <a:lstStyle/>
          <a:p>
            <a:r>
              <a:rPr lang="en-GB" dirty="0"/>
              <a:t>2-4 prepare the assembly drawing</a:t>
            </a:r>
          </a:p>
        </p:txBody>
      </p:sp>
      <p:pic>
        <p:nvPicPr>
          <p:cNvPr id="5" name="Picture 4"/>
          <p:cNvPicPr>
            <a:picLocks noChangeAspect="1"/>
          </p:cNvPicPr>
          <p:nvPr/>
        </p:nvPicPr>
        <p:blipFill>
          <a:blip r:embed="rId3"/>
          <a:stretch>
            <a:fillRect/>
          </a:stretch>
        </p:blipFill>
        <p:spPr>
          <a:xfrm>
            <a:off x="0" y="0"/>
            <a:ext cx="12192000" cy="1107583"/>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039" y="2653048"/>
            <a:ext cx="8937938" cy="420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611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1" name="Content Placeholder 2"/>
          <p:cNvSpPr txBox="1">
            <a:spLocks noGrp="1"/>
          </p:cNvSpPr>
          <p:nvPr>
            <p:ph type="title"/>
          </p:nvPr>
        </p:nvSpPr>
        <p:spPr>
          <a:xfrm>
            <a:off x="353095" y="1217954"/>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74646" y="3465513"/>
            <a:ext cx="6289049"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60870" y="2218042"/>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3-2 installation steps</a:t>
            </a:r>
          </a:p>
        </p:txBody>
      </p:sp>
      <p:sp>
        <p:nvSpPr>
          <p:cNvPr id="7" name="TextBox 6"/>
          <p:cNvSpPr txBox="1"/>
          <p:nvPr/>
        </p:nvSpPr>
        <p:spPr>
          <a:xfrm>
            <a:off x="460870" y="2644125"/>
            <a:ext cx="10386763" cy="369332"/>
          </a:xfrm>
          <a:prstGeom prst="rect">
            <a:avLst/>
          </a:prstGeom>
          <a:noFill/>
        </p:spPr>
        <p:txBody>
          <a:bodyPr wrap="square" rtlCol="0">
            <a:spAutoFit/>
          </a:bodyPr>
          <a:lstStyle/>
          <a:p>
            <a:r>
              <a:rPr lang="en-GB" dirty="0"/>
              <a:t>3-2-28 Tighten the Equalizing sub[64] to the Equalizing sub connector[] </a:t>
            </a:r>
          </a:p>
        </p:txBody>
      </p:sp>
      <p:sp>
        <p:nvSpPr>
          <p:cNvPr id="8" name="Rectangle 7"/>
          <p:cNvSpPr/>
          <p:nvPr/>
        </p:nvSpPr>
        <p:spPr>
          <a:xfrm>
            <a:off x="7122016" y="3429000"/>
            <a:ext cx="1678547" cy="51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 connector(65)</a:t>
            </a:r>
          </a:p>
        </p:txBody>
      </p:sp>
      <p:cxnSp>
        <p:nvCxnSpPr>
          <p:cNvPr id="9" name="AutoShape 3"/>
          <p:cNvCxnSpPr>
            <a:cxnSpLocks noChangeShapeType="1"/>
          </p:cNvCxnSpPr>
          <p:nvPr/>
        </p:nvCxnSpPr>
        <p:spPr bwMode="auto">
          <a:xfrm flipH="1" flipV="1">
            <a:off x="7006106" y="5161757"/>
            <a:ext cx="1" cy="723888"/>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0" name="AutoShape 3"/>
          <p:cNvCxnSpPr>
            <a:cxnSpLocks noChangeShapeType="1"/>
          </p:cNvCxnSpPr>
          <p:nvPr/>
        </p:nvCxnSpPr>
        <p:spPr bwMode="auto">
          <a:xfrm>
            <a:off x="7961289" y="3944400"/>
            <a:ext cx="152401" cy="820575"/>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6" name="Rectangle 15"/>
          <p:cNvSpPr/>
          <p:nvPr/>
        </p:nvSpPr>
        <p:spPr>
          <a:xfrm>
            <a:off x="6248399" y="5922158"/>
            <a:ext cx="1712890"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a:t>
            </a:r>
          </a:p>
        </p:txBody>
      </p:sp>
    </p:spTree>
    <p:extLst>
      <p:ext uri="{BB962C8B-B14F-4D97-AF65-F5344CB8AC3E}">
        <p14:creationId xmlns:p14="http://schemas.microsoft.com/office/powerpoint/2010/main" val="883231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1" name="Content Placeholder 2"/>
          <p:cNvSpPr txBox="1">
            <a:spLocks noGrp="1"/>
          </p:cNvSpPr>
          <p:nvPr>
            <p:ph type="title"/>
          </p:nvPr>
        </p:nvSpPr>
        <p:spPr>
          <a:xfrm>
            <a:off x="228061" y="1421517"/>
            <a:ext cx="8610600" cy="73977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979534" y="2962984"/>
            <a:ext cx="6232932" cy="377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44456" y="6192615"/>
            <a:ext cx="1712890"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Equalizing sub(64)</a:t>
            </a:r>
          </a:p>
        </p:txBody>
      </p:sp>
      <p:cxnSp>
        <p:nvCxnSpPr>
          <p:cNvPr id="7" name="AutoShape 3"/>
          <p:cNvCxnSpPr>
            <a:cxnSpLocks noChangeShapeType="1"/>
          </p:cNvCxnSpPr>
          <p:nvPr/>
        </p:nvCxnSpPr>
        <p:spPr bwMode="auto">
          <a:xfrm flipH="1" flipV="1">
            <a:off x="7200900" y="5357611"/>
            <a:ext cx="1" cy="83500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8" name="Rectangle 7"/>
          <p:cNvSpPr/>
          <p:nvPr/>
        </p:nvSpPr>
        <p:spPr>
          <a:xfrm>
            <a:off x="4533361" y="3526255"/>
            <a:ext cx="1658587" cy="4125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shear screw (17)</a:t>
            </a:r>
          </a:p>
        </p:txBody>
      </p:sp>
      <p:cxnSp>
        <p:nvCxnSpPr>
          <p:cNvPr id="9" name="AutoShape 3"/>
          <p:cNvCxnSpPr>
            <a:cxnSpLocks noChangeShapeType="1"/>
          </p:cNvCxnSpPr>
          <p:nvPr/>
        </p:nvCxnSpPr>
        <p:spPr bwMode="auto">
          <a:xfrm>
            <a:off x="5362653" y="3938832"/>
            <a:ext cx="145012" cy="957492"/>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TextBox 11"/>
          <p:cNvSpPr txBox="1"/>
          <p:nvPr/>
        </p:nvSpPr>
        <p:spPr>
          <a:xfrm>
            <a:off x="228061" y="2153976"/>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3-2 installation steps</a:t>
            </a:r>
          </a:p>
        </p:txBody>
      </p:sp>
      <p:sp>
        <p:nvSpPr>
          <p:cNvPr id="13" name="TextBox 12"/>
          <p:cNvSpPr txBox="1"/>
          <p:nvPr/>
        </p:nvSpPr>
        <p:spPr>
          <a:xfrm>
            <a:off x="224704" y="2573869"/>
            <a:ext cx="10386763" cy="369332"/>
          </a:xfrm>
          <a:prstGeom prst="rect">
            <a:avLst/>
          </a:prstGeom>
          <a:noFill/>
        </p:spPr>
        <p:txBody>
          <a:bodyPr wrap="square" rtlCol="0">
            <a:spAutoFit/>
          </a:bodyPr>
          <a:lstStyle/>
          <a:p>
            <a:r>
              <a:rPr lang="en-GB" dirty="0"/>
              <a:t>3-2-29 Tighten the shear screw [17] to the Equalizing sub[64] </a:t>
            </a:r>
          </a:p>
        </p:txBody>
      </p:sp>
    </p:spTree>
    <p:extLst>
      <p:ext uri="{BB962C8B-B14F-4D97-AF65-F5344CB8AC3E}">
        <p14:creationId xmlns:p14="http://schemas.microsoft.com/office/powerpoint/2010/main" val="430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12" name="Content Placeholder 2"/>
          <p:cNvSpPr txBox="1">
            <a:spLocks noGrp="1"/>
          </p:cNvSpPr>
          <p:nvPr>
            <p:ph type="title"/>
          </p:nvPr>
        </p:nvSpPr>
        <p:spPr>
          <a:xfrm>
            <a:off x="512073" y="1010320"/>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l"/>
            <a:r>
              <a:rPr lang="en-GB" sz="3200" b="1" dirty="0">
                <a:latin typeface="Times New Roman" panose="02020603050405020304" pitchFamily="18" charset="0"/>
                <a:cs typeface="Times New Roman" panose="02020603050405020304" pitchFamily="18" charset="0"/>
              </a:rPr>
              <a:t>Tool maintenance process</a:t>
            </a:r>
            <a:endParaRPr lang="en-GB" sz="3200" dirty="0"/>
          </a:p>
        </p:txBody>
      </p:sp>
      <p:pic>
        <p:nvPicPr>
          <p:cNvPr id="5"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2569" y="3465513"/>
            <a:ext cx="6409524"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12073" y="2088179"/>
            <a:ext cx="4340804"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3-2 installation steps</a:t>
            </a:r>
          </a:p>
        </p:txBody>
      </p:sp>
      <p:sp>
        <p:nvSpPr>
          <p:cNvPr id="7" name="TextBox 6"/>
          <p:cNvSpPr txBox="1"/>
          <p:nvPr/>
        </p:nvSpPr>
        <p:spPr>
          <a:xfrm>
            <a:off x="512073" y="2594970"/>
            <a:ext cx="10386763" cy="369332"/>
          </a:xfrm>
          <a:prstGeom prst="rect">
            <a:avLst/>
          </a:prstGeom>
          <a:noFill/>
        </p:spPr>
        <p:txBody>
          <a:bodyPr wrap="square" rtlCol="0">
            <a:spAutoFit/>
          </a:bodyPr>
          <a:lstStyle/>
          <a:p>
            <a:r>
              <a:rPr lang="en-GB" dirty="0"/>
              <a:t>3-2-30 Tighten the fishing neck [60] to the Equalizing sub[64] </a:t>
            </a:r>
          </a:p>
        </p:txBody>
      </p:sp>
      <p:sp>
        <p:nvSpPr>
          <p:cNvPr id="8" name="Text Box 6"/>
          <p:cNvSpPr txBox="1">
            <a:spLocks noChangeArrowheads="1"/>
          </p:cNvSpPr>
          <p:nvPr/>
        </p:nvSpPr>
        <p:spPr bwMode="auto">
          <a:xfrm>
            <a:off x="4104203" y="3762204"/>
            <a:ext cx="1695989" cy="317102"/>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t>fishing neck (60)</a:t>
            </a:r>
            <a:endParaRPr lang="zh-CN" altLang="zh-CN" sz="1400" dirty="0"/>
          </a:p>
        </p:txBody>
      </p:sp>
      <p:sp>
        <p:nvSpPr>
          <p:cNvPr id="9" name="Text Box 7"/>
          <p:cNvSpPr txBox="1">
            <a:spLocks noChangeArrowheads="1"/>
          </p:cNvSpPr>
          <p:nvPr/>
        </p:nvSpPr>
        <p:spPr bwMode="auto">
          <a:xfrm>
            <a:off x="6237025" y="3455033"/>
            <a:ext cx="2074462" cy="374804"/>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GB" sz="1400" dirty="0">
                <a:solidFill>
                  <a:schemeClr val="bg1"/>
                </a:solidFill>
              </a:rPr>
              <a:t> </a:t>
            </a:r>
            <a:r>
              <a:rPr lang="en-GB" sz="1400" dirty="0"/>
              <a:t>Equalizing sub (64)</a:t>
            </a:r>
            <a:endParaRPr lang="zh-CN" altLang="zh-CN" sz="4000" dirty="0"/>
          </a:p>
        </p:txBody>
      </p:sp>
      <p:cxnSp>
        <p:nvCxnSpPr>
          <p:cNvPr id="10" name="AutoShape 3"/>
          <p:cNvCxnSpPr>
            <a:cxnSpLocks noChangeShapeType="1"/>
          </p:cNvCxnSpPr>
          <p:nvPr/>
        </p:nvCxnSpPr>
        <p:spPr bwMode="auto">
          <a:xfrm>
            <a:off x="5079375" y="4079306"/>
            <a:ext cx="252904" cy="685877"/>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1" name="AutoShape 3"/>
          <p:cNvCxnSpPr>
            <a:cxnSpLocks noChangeShapeType="1"/>
          </p:cNvCxnSpPr>
          <p:nvPr/>
        </p:nvCxnSpPr>
        <p:spPr bwMode="auto">
          <a:xfrm>
            <a:off x="7714445" y="3829837"/>
            <a:ext cx="19371" cy="935346"/>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76391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Picture 7" descr="C:\Users\Administrator\Desktop\CTU过油管封隔器的保养与使用\packer\IMG_0138.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062858" y="2879682"/>
            <a:ext cx="8350135" cy="375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45924" y="1544534"/>
            <a:ext cx="5548814" cy="707886"/>
          </a:xfrm>
          <a:prstGeom prst="rect">
            <a:avLst/>
          </a:prstGeom>
          <a:noFill/>
        </p:spPr>
        <p:txBody>
          <a:bodyPr wrap="square" rtlCol="0">
            <a:spAutoFit/>
          </a:bodyPr>
          <a:lstStyle/>
          <a:p>
            <a:r>
              <a:rPr lang="en-GB" sz="4000" dirty="0">
                <a:latin typeface="Times New Roman" panose="02020603050405020304" pitchFamily="18" charset="0"/>
                <a:cs typeface="Times New Roman" panose="02020603050405020304" pitchFamily="18" charset="0"/>
              </a:rPr>
              <a:t>End Of Maintenance</a:t>
            </a:r>
          </a:p>
        </p:txBody>
      </p:sp>
      <p:sp>
        <p:nvSpPr>
          <p:cNvPr id="3" name="TextBox 2"/>
          <p:cNvSpPr txBox="1"/>
          <p:nvPr/>
        </p:nvSpPr>
        <p:spPr>
          <a:xfrm>
            <a:off x="748954" y="2479572"/>
            <a:ext cx="3964713" cy="400110"/>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t>Maintenance completely</a:t>
            </a:r>
            <a:endParaRPr lang="en-GB" sz="2000" b="1" dirty="0"/>
          </a:p>
        </p:txBody>
      </p:sp>
    </p:spTree>
    <p:extLst>
      <p:ext uri="{BB962C8B-B14F-4D97-AF65-F5344CB8AC3E}">
        <p14:creationId xmlns:p14="http://schemas.microsoft.com/office/powerpoint/2010/main" val="1335023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796" y="1439226"/>
            <a:ext cx="8610600" cy="1033517"/>
          </a:xfrm>
        </p:spPr>
        <p:txBody>
          <a:bodyPr>
            <a:normAutofit/>
          </a:bodyPr>
          <a:lstStyle/>
          <a:p>
            <a:pPr algn="l"/>
            <a:r>
              <a:rPr lang="en-US" sz="3600" dirty="0">
                <a:latin typeface="Times New Roman" panose="02020603050405020304" pitchFamily="18" charset="0"/>
                <a:cs typeface="Times New Roman" panose="02020603050405020304" pitchFamily="18" charset="0"/>
              </a:rPr>
              <a:t>End Of Maintenance</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5344" y="2658200"/>
            <a:ext cx="10820400" cy="4024125"/>
          </a:xfrm>
        </p:spPr>
        <p:txBody>
          <a:bodyPr>
            <a:normAutofit fontScale="77500" lnSpcReduction="20000"/>
          </a:bodyPr>
          <a:lstStyle/>
          <a:p>
            <a:r>
              <a:rPr lang="en-GB" dirty="0"/>
              <a:t>Apply a small amount of butter to all the exposed threads and holes in the tool.</a:t>
            </a:r>
            <a:br>
              <a:rPr lang="en-GB" dirty="0"/>
            </a:br>
            <a:r>
              <a:rPr lang="en-GB" dirty="0"/>
              <a:t>Wear wire on both ends of the tool;</a:t>
            </a:r>
            <a:br>
              <a:rPr lang="en-GB" dirty="0"/>
            </a:br>
            <a:r>
              <a:rPr lang="en-GB" dirty="0"/>
              <a:t>Move the test pressure qualified tool to the qualified equipment area.</a:t>
            </a:r>
            <a:br>
              <a:rPr lang="en-GB" dirty="0"/>
            </a:br>
            <a:r>
              <a:rPr lang="en-GB" dirty="0"/>
              <a:t>  Remove the pressure record card and fill in the relevant information (country, region, field name, well name, tool name, date, time, etc.).</a:t>
            </a:r>
            <a:br>
              <a:rPr lang="en-GB" dirty="0"/>
            </a:br>
            <a:r>
              <a:rPr lang="en-GB" dirty="0"/>
              <a:t>Fill in the tool maintenance record form, and the coiled tubing engineer must sign and confirm it.</a:t>
            </a:r>
            <a:br>
              <a:rPr lang="en-GB" dirty="0"/>
            </a:br>
            <a:r>
              <a:rPr lang="en-GB" dirty="0"/>
              <a:t>Fill in the tool status label and attach it to the wire.</a:t>
            </a:r>
            <a:br>
              <a:rPr lang="en-GB" dirty="0"/>
            </a:br>
            <a:r>
              <a:rPr lang="en-GB" dirty="0"/>
              <a:t>Neatly tidy tools, remove safety signs and warning tapes, report forms and drawings, provide convenience for next operation, and clean wastes, such as old seals, on the spot according to waste disposal regulations.</a:t>
            </a:r>
          </a:p>
          <a:p>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Tree>
    <p:extLst>
      <p:ext uri="{BB962C8B-B14F-4D97-AF65-F5344CB8AC3E}">
        <p14:creationId xmlns:p14="http://schemas.microsoft.com/office/powerpoint/2010/main" val="3023819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75" y="1245731"/>
            <a:ext cx="8610600" cy="1020951"/>
          </a:xfrm>
        </p:spPr>
        <p:txBody>
          <a:bodyPr>
            <a:normAutofit/>
          </a:bodyPr>
          <a:lstStyle/>
          <a:p>
            <a:pPr algn="l"/>
            <a:r>
              <a:rPr lang="en-US" sz="3600" dirty="0">
                <a:latin typeface="Times New Roman" panose="02020603050405020304" pitchFamily="18" charset="0"/>
                <a:cs typeface="Times New Roman" panose="02020603050405020304" pitchFamily="18" charset="0"/>
              </a:rPr>
              <a:t>End Of Maintenance</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4375" y="2538759"/>
            <a:ext cx="10820400" cy="1630465"/>
          </a:xfrm>
        </p:spPr>
        <p:txBody>
          <a:bodyPr>
            <a:normAutofit fontScale="77500" lnSpcReduction="20000"/>
          </a:bodyPr>
          <a:lstStyle/>
          <a:p>
            <a:r>
              <a:rPr lang="en-GB" dirty="0"/>
              <a:t>For different sizes of set internal diameters, the packer is subject to different pressure values. It is necessary to select the appropriate number of shear pins according to the well conditions. Specific need to query the tool data sheet (Data sheet). The following table shows the working pressure values in the manual for each shear pin value.</a:t>
            </a:r>
          </a:p>
          <a:p>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146" y="4294066"/>
            <a:ext cx="8382859" cy="256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4676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5588" y="1117600"/>
            <a:ext cx="8610600" cy="1292225"/>
          </a:xfrm>
        </p:spPr>
        <p:txBody>
          <a:bodyPr>
            <a:normAutofit/>
          </a:bodyPr>
          <a:lstStyle/>
          <a:p>
            <a:pPr algn="l"/>
            <a:r>
              <a:rPr lang="en-US" sz="3600" dirty="0">
                <a:latin typeface="Times New Roman" panose="02020603050405020304" pitchFamily="18" charset="0"/>
                <a:cs typeface="Times New Roman" panose="02020603050405020304" pitchFamily="18" charset="0"/>
              </a:rPr>
              <a:t>End Of Maintenance</a:t>
            </a:r>
            <a:endParaRPr lang="en-GB" sz="3600" dirty="0">
              <a:latin typeface="Times New Roman" panose="02020603050405020304" pitchFamily="18" charset="0"/>
              <a:cs typeface="Times New Roman" panose="02020603050405020304" pitchFamily="18" charset="0"/>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7448" y="3428999"/>
            <a:ext cx="7560109" cy="32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606084" y="2927794"/>
            <a:ext cx="5782614" cy="461665"/>
          </a:xfrm>
          <a:prstGeom prst="rect">
            <a:avLst/>
          </a:prstGeom>
          <a:noFill/>
        </p:spPr>
        <p:txBody>
          <a:bodyPr wrap="square" rtlCol="0">
            <a:spAutoFit/>
          </a:bodyPr>
          <a:lstStyle/>
          <a:p>
            <a:r>
              <a:rPr lang="en-GB" sz="2400" b="1" dirty="0"/>
              <a:t>Shear pin number selection</a:t>
            </a:r>
          </a:p>
        </p:txBody>
      </p:sp>
      <p:pic>
        <p:nvPicPr>
          <p:cNvPr id="6" name="Picture 5"/>
          <p:cNvPicPr>
            <a:picLocks noChangeAspect="1"/>
          </p:cNvPicPr>
          <p:nvPr/>
        </p:nvPicPr>
        <p:blipFill>
          <a:blip r:embed="rId3"/>
          <a:stretch>
            <a:fillRect/>
          </a:stretch>
        </p:blipFill>
        <p:spPr>
          <a:xfrm>
            <a:off x="0" y="-38636"/>
            <a:ext cx="12192000" cy="1155963"/>
          </a:xfrm>
          <a:prstGeom prst="rect">
            <a:avLst/>
          </a:prstGeom>
        </p:spPr>
      </p:pic>
    </p:spTree>
    <p:extLst>
      <p:ext uri="{BB962C8B-B14F-4D97-AF65-F5344CB8AC3E}">
        <p14:creationId xmlns:p14="http://schemas.microsoft.com/office/powerpoint/2010/main" val="640238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9140"/>
            <a:ext cx="8252138" cy="651944"/>
          </a:xfrm>
        </p:spPr>
        <p:txBody>
          <a:bodyPr>
            <a:normAutofit fontScale="90000"/>
          </a:bodyPr>
          <a:lstStyle/>
          <a:p>
            <a:pPr algn="l"/>
            <a:r>
              <a:rPr lang="en-GB" b="1" dirty="0">
                <a:latin typeface="Times New Roman" panose="02020603050405020304" pitchFamily="18" charset="0"/>
                <a:cs typeface="Times New Roman" panose="02020603050405020304" pitchFamily="18" charset="0"/>
              </a:rPr>
              <a:t>Tool maintenance process</a:t>
            </a:r>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5" name="TextBox 4"/>
          <p:cNvSpPr txBox="1"/>
          <p:nvPr/>
        </p:nvSpPr>
        <p:spPr>
          <a:xfrm>
            <a:off x="827198" y="2247701"/>
            <a:ext cx="10537603" cy="3416320"/>
          </a:xfrm>
          <a:prstGeom prst="rect">
            <a:avLst/>
          </a:prstGeom>
          <a:noFill/>
        </p:spPr>
        <p:txBody>
          <a:bodyPr wrap="square" rtlCol="0">
            <a:spAutoFit/>
          </a:bodyPr>
          <a:lstStyle/>
          <a:p>
            <a:r>
              <a:rPr lang="en-GB" dirty="0"/>
              <a:t>3.1 Inspect all O-rings on each component for damage.</a:t>
            </a:r>
          </a:p>
          <a:p>
            <a:br>
              <a:rPr lang="en-GB" dirty="0"/>
            </a:br>
            <a:r>
              <a:rPr lang="en-GB" dirty="0"/>
              <a:t>3.2 After using diesel oil to remove oil from the components of the tool, clean it with clean water and blow it with compressed air, especially to ensure that the inner wall of the tool barrel is clean.</a:t>
            </a:r>
          </a:p>
          <a:p>
            <a:br>
              <a:rPr lang="en-GB" dirty="0"/>
            </a:br>
            <a:r>
              <a:rPr lang="en-GB" dirty="0"/>
              <a:t>3.3 Check all parts for damage.</a:t>
            </a:r>
          </a:p>
          <a:p>
            <a:br>
              <a:rPr lang="en-GB" dirty="0"/>
            </a:br>
            <a:r>
              <a:rPr lang="en-GB" dirty="0"/>
              <a:t>3.4 Replace the damaged part and record the part number of the newly replaced part on the maintenance log sheet.</a:t>
            </a:r>
          </a:p>
          <a:p>
            <a:br>
              <a:rPr lang="en-GB" dirty="0"/>
            </a:br>
            <a:r>
              <a:rPr lang="en-GB" dirty="0"/>
              <a:t>3.5 Apply a little oil on the surface of each spring and O-ring</a:t>
            </a:r>
          </a:p>
        </p:txBody>
      </p:sp>
      <p:pic>
        <p:nvPicPr>
          <p:cNvPr id="1026" name="DefaultOcx"/>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HTMLHidden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HTMLHidden2"/>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HTMLHidden3"/>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 cy="228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197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636"/>
            <a:ext cx="12192000" cy="1155963"/>
          </a:xfrm>
          <a:prstGeom prst="rect">
            <a:avLst/>
          </a:prstGeom>
        </p:spPr>
      </p:pic>
      <p:sp>
        <p:nvSpPr>
          <p:cNvPr id="3" name="Content Placeholder 2"/>
          <p:cNvSpPr>
            <a:spLocks noGrp="1"/>
          </p:cNvSpPr>
          <p:nvPr>
            <p:ph idx="1"/>
          </p:nvPr>
        </p:nvSpPr>
        <p:spPr>
          <a:xfrm>
            <a:off x="391605" y="1659149"/>
            <a:ext cx="10820400" cy="3747244"/>
          </a:xfrm>
        </p:spPr>
        <p:txBody>
          <a:bodyPr>
            <a:normAutofit fontScale="62500" lnSpcReduction="20000"/>
          </a:bodyPr>
          <a:lstStyle/>
          <a:p>
            <a:r>
              <a:rPr lang="en-GB" sz="4100" b="1" dirty="0">
                <a:latin typeface="Times New Roman" panose="02020603050405020304" pitchFamily="18" charset="0"/>
                <a:cs typeface="Times New Roman" panose="02020603050405020304" pitchFamily="18" charset="0"/>
              </a:rPr>
              <a:t>4- End of maintenance</a:t>
            </a:r>
          </a:p>
          <a:p>
            <a:pPr marL="0" indent="0">
              <a:buNone/>
            </a:pPr>
            <a:endParaRPr lang="en-GB" sz="3900" dirty="0"/>
          </a:p>
          <a:p>
            <a:r>
              <a:rPr lang="en-GB" dirty="0"/>
              <a:t>4-1 Tool disposal</a:t>
            </a:r>
          </a:p>
          <a:p>
            <a:r>
              <a:rPr lang="en-GB" dirty="0"/>
              <a:t>4-1-1 Apply a small amount of butter to all the exposed threads and holes in the tool</a:t>
            </a:r>
          </a:p>
          <a:p>
            <a:r>
              <a:rPr lang="en-GB" dirty="0"/>
              <a:t>4-1-2 Wear wire on both ends of the tool</a:t>
            </a:r>
          </a:p>
          <a:p>
            <a:r>
              <a:rPr lang="en-GB" dirty="0"/>
              <a:t>4-1-3   pressure test the tools</a:t>
            </a:r>
          </a:p>
          <a:p>
            <a:r>
              <a:rPr lang="en-GB" dirty="0"/>
              <a:t>4-2 fill in the document</a:t>
            </a:r>
          </a:p>
          <a:p>
            <a:r>
              <a:rPr lang="en-GB" dirty="0"/>
              <a:t>4-2-1 remove the pressure record card and fill in relevant information (country area, oilfield name, well name, tool name, date, time, etc.)</a:t>
            </a:r>
          </a:p>
          <a:p>
            <a:r>
              <a:rPr lang="en-GB" dirty="0"/>
              <a:t>4-2-2 Fill in the tool maintenance record form, CTU engineers must sign and confirm</a:t>
            </a:r>
          </a:p>
          <a:p>
            <a:r>
              <a:rPr lang="en-GB" dirty="0"/>
              <a:t>4-2-3 Fill in the tool status label and attach it to the wire</a:t>
            </a:r>
          </a:p>
        </p:txBody>
      </p:sp>
    </p:spTree>
    <p:extLst>
      <p:ext uri="{BB962C8B-B14F-4D97-AF65-F5344CB8AC3E}">
        <p14:creationId xmlns:p14="http://schemas.microsoft.com/office/powerpoint/2010/main" val="2073419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796" y="1439226"/>
            <a:ext cx="8610600" cy="1033517"/>
          </a:xfrm>
        </p:spPr>
        <p:txBody>
          <a:bodyPr>
            <a:normAutofit/>
          </a:bodyPr>
          <a:lstStyle/>
          <a:p>
            <a:pPr algn="l"/>
            <a:r>
              <a:rPr lang="en-US" sz="3600" dirty="0">
                <a:latin typeface="Times New Roman" panose="02020603050405020304" pitchFamily="18" charset="0"/>
                <a:cs typeface="Times New Roman" panose="02020603050405020304" pitchFamily="18" charset="0"/>
              </a:rPr>
              <a:t>End Of Maintenance</a:t>
            </a:r>
            <a:endParaRPr lang="en-GB"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5344" y="2658200"/>
            <a:ext cx="10820400" cy="4024125"/>
          </a:xfrm>
        </p:spPr>
        <p:txBody>
          <a:bodyPr>
            <a:normAutofit fontScale="77500" lnSpcReduction="20000"/>
          </a:bodyPr>
          <a:lstStyle/>
          <a:p>
            <a:r>
              <a:rPr lang="en-GB" dirty="0"/>
              <a:t>Apply a small amount of butter to all the exposed threads and holes in the tool.</a:t>
            </a:r>
            <a:br>
              <a:rPr lang="en-GB" dirty="0"/>
            </a:br>
            <a:r>
              <a:rPr lang="en-GB" dirty="0"/>
              <a:t>Wear wire on both ends of the tool;</a:t>
            </a:r>
            <a:br>
              <a:rPr lang="en-GB" dirty="0"/>
            </a:br>
            <a:r>
              <a:rPr lang="en-GB" dirty="0"/>
              <a:t>Move the test pressure qualified tool to the qualified equipment area.</a:t>
            </a:r>
            <a:br>
              <a:rPr lang="en-GB" dirty="0"/>
            </a:br>
            <a:r>
              <a:rPr lang="en-GB" dirty="0"/>
              <a:t>  Remove the pressure record card and fill in the relevant information (country, region, field name, well name, tool name, date, time, etc.).</a:t>
            </a:r>
            <a:br>
              <a:rPr lang="en-GB" dirty="0"/>
            </a:br>
            <a:r>
              <a:rPr lang="en-GB" dirty="0"/>
              <a:t>Fill in the tool maintenance record form, and the coiled tubing engineer must sign and confirm it.</a:t>
            </a:r>
            <a:br>
              <a:rPr lang="en-GB" dirty="0"/>
            </a:br>
            <a:r>
              <a:rPr lang="en-GB" dirty="0"/>
              <a:t>Fill in the tool status label and attach it to the wire.</a:t>
            </a:r>
            <a:br>
              <a:rPr lang="en-GB" dirty="0"/>
            </a:br>
            <a:r>
              <a:rPr lang="en-GB" dirty="0"/>
              <a:t>Neatly tidy tools, remove safety signs and warning tapes, report forms and drawings, provide convenience for next operation, and clean wastes, such as old seals, on the spot according to waste disposal regulations.</a:t>
            </a:r>
          </a:p>
          <a:p>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Tree>
    <p:extLst>
      <p:ext uri="{BB962C8B-B14F-4D97-AF65-F5344CB8AC3E}">
        <p14:creationId xmlns:p14="http://schemas.microsoft.com/office/powerpoint/2010/main" val="2213917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279" y="1189162"/>
            <a:ext cx="8610600" cy="1293028"/>
          </a:xfrm>
        </p:spPr>
        <p:txBody>
          <a:bodyPr/>
          <a:lstStyle/>
          <a:p>
            <a:pPr algn="l"/>
            <a:r>
              <a:rPr lang="en-US" dirty="0"/>
              <a:t>preparation</a:t>
            </a:r>
            <a:endParaRPr lang="en-GB" dirty="0"/>
          </a:p>
        </p:txBody>
      </p:sp>
      <p:sp>
        <p:nvSpPr>
          <p:cNvPr id="3" name="Content Placeholder 2"/>
          <p:cNvSpPr>
            <a:spLocks noGrp="1"/>
          </p:cNvSpPr>
          <p:nvPr>
            <p:ph idx="1"/>
          </p:nvPr>
        </p:nvSpPr>
        <p:spPr>
          <a:xfrm>
            <a:off x="304449" y="2300618"/>
            <a:ext cx="10820400" cy="4024125"/>
          </a:xfrm>
        </p:spPr>
        <p:txBody>
          <a:bodyPr/>
          <a:lstStyle/>
          <a:p>
            <a:r>
              <a:rPr lang="en-GB" dirty="0"/>
              <a:t>2-5 Required auxiliary equipment and related Hand tools:</a:t>
            </a:r>
          </a:p>
          <a:p>
            <a:endParaRPr lang="en-GB" dirty="0"/>
          </a:p>
        </p:txBody>
      </p:sp>
      <p:pic>
        <p:nvPicPr>
          <p:cNvPr id="5" name="Picture 4"/>
          <p:cNvPicPr>
            <a:picLocks noChangeAspect="1"/>
          </p:cNvPicPr>
          <p:nvPr/>
        </p:nvPicPr>
        <p:blipFill>
          <a:blip r:embed="rId2"/>
          <a:stretch>
            <a:fillRect/>
          </a:stretch>
        </p:blipFill>
        <p:spPr>
          <a:xfrm>
            <a:off x="0" y="0"/>
            <a:ext cx="12192000" cy="126213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rcRect t="5211" b="4408"/>
          <a:stretch>
            <a:fillRect/>
          </a:stretch>
        </p:blipFill>
        <p:spPr bwMode="auto">
          <a:xfrm>
            <a:off x="2975019" y="2897747"/>
            <a:ext cx="5769735" cy="3960254"/>
          </a:xfrm>
          <a:prstGeom prst="ellipse">
            <a:avLst/>
          </a:prstGeom>
          <a:ln>
            <a:noFill/>
          </a:ln>
          <a:effectLst>
            <a:softEdge rad="112500"/>
          </a:effectLst>
        </p:spPr>
      </p:pic>
    </p:spTree>
    <p:extLst>
      <p:ext uri="{BB962C8B-B14F-4D97-AF65-F5344CB8AC3E}">
        <p14:creationId xmlns:p14="http://schemas.microsoft.com/office/powerpoint/2010/main" val="719988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85800" y="1300140"/>
            <a:ext cx="8610600" cy="1033517"/>
          </a:xfrm>
        </p:spPr>
        <p:txBody>
          <a:bodyPr/>
          <a:lstStyle/>
          <a:p>
            <a:pPr algn="l"/>
            <a:r>
              <a:rPr lang="en-US" dirty="0">
                <a:latin typeface="Times New Roman" panose="02020603050405020304" pitchFamily="18" charset="0"/>
                <a:cs typeface="Times New Roman" panose="02020603050405020304" pitchFamily="18" charset="0"/>
              </a:rPr>
              <a:t>End Of Maintenance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7932" y="2229006"/>
            <a:ext cx="10972800" cy="4525963"/>
          </a:xfrm>
        </p:spPr>
        <p:txBody>
          <a:bodyPr/>
          <a:lstStyle/>
          <a:p>
            <a:r>
              <a:rPr lang="en-GB" dirty="0">
                <a:solidFill>
                  <a:srgbClr val="FF0000"/>
                </a:solidFill>
              </a:rPr>
              <a:t>Note: The tool status label is divided into 3 </a:t>
            </a:r>
            <a:r>
              <a:rPr lang="en-GB" dirty="0" err="1">
                <a:solidFill>
                  <a:srgbClr val="FF0000"/>
                </a:solidFill>
              </a:rPr>
              <a:t>colors</a:t>
            </a:r>
            <a:endParaRPr lang="en-GB" dirty="0">
              <a:solidFill>
                <a:srgbClr val="FF0000"/>
              </a:solidFill>
            </a:endParaRPr>
          </a:p>
          <a:p>
            <a:pPr lvl="0"/>
            <a:r>
              <a:rPr lang="en-GB" dirty="0"/>
              <a:t>The green card indicates that the maintenance of the tool, pressure test, and function test are completed. The status is good and can be used.</a:t>
            </a:r>
            <a:endParaRPr lang="fa-IR" dirty="0"/>
          </a:p>
          <a:p>
            <a:pPr lvl="0"/>
            <a:endParaRPr lang="en-GB"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89607"/>
            <a:ext cx="4328566" cy="2789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02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7273"/>
            <a:ext cx="12192000" cy="1155963"/>
          </a:xfrm>
          <a:prstGeom prst="rect">
            <a:avLst/>
          </a:prstGeom>
        </p:spPr>
      </p:pic>
      <p:sp>
        <p:nvSpPr>
          <p:cNvPr id="5" name="Rectangle 4"/>
          <p:cNvSpPr/>
          <p:nvPr/>
        </p:nvSpPr>
        <p:spPr>
          <a:xfrm>
            <a:off x="103031" y="2641925"/>
            <a:ext cx="7701566" cy="1574149"/>
          </a:xfrm>
          <a:prstGeom prst="rect">
            <a:avLst/>
          </a:prstGeom>
        </p:spPr>
        <p:txBody>
          <a:bodyPr wrap="square">
            <a:spAutoFit/>
          </a:bodyPr>
          <a:lstStyle/>
          <a:p>
            <a:pPr marL="342900" lvl="0" indent="-342900">
              <a:lnSpc>
                <a:spcPct val="107000"/>
              </a:lnSpc>
              <a:buFont typeface="Wingdings" panose="05000000000000000000" pitchFamily="2" charset="2"/>
              <a:buChar char=""/>
              <a:tabLst>
                <a:tab pos="1346200" algn="l"/>
              </a:tabLst>
            </a:pPr>
            <a:r>
              <a:rPr lang="en-GB" dirty="0">
                <a:latin typeface="Arial" panose="020B0604020202020204" pitchFamily="34" charset="0"/>
                <a:ea typeface="SimSun" panose="02010600030101010101" pitchFamily="2" charset="-122"/>
                <a:cs typeface="Arial" panose="020B0604020202020204" pitchFamily="34" charset="0"/>
              </a:rPr>
              <a:t> The yellow card indicates that there are some minor problems in the process of tool maintenance, pressure test, and debugging. However, after the repair or re-maintenance, the function can be restored and reused</a:t>
            </a:r>
            <a:r>
              <a:rPr lang="en-GB" dirty="0">
                <a:solidFill>
                  <a:srgbClr val="222222"/>
                </a:solidFill>
                <a:latin typeface="Arial" panose="020B0604020202020204" pitchFamily="34" charset="0"/>
                <a:ea typeface="SimSun" panose="02010600030101010101" pitchFamily="2" charset="-122"/>
                <a:cs typeface="Arial" panose="020B0604020202020204" pitchFamily="34" charset="0"/>
              </a:rPr>
              <a:t>.</a:t>
            </a:r>
            <a:endParaRPr lang="en-GB" dirty="0">
              <a:latin typeface="Calibri" panose="020F0502020204030204" pitchFamily="34" charset="0"/>
              <a:ea typeface="SimSun" panose="02010600030101010101" pitchFamily="2" charset="-122"/>
              <a:cs typeface="Arial" panose="020B0604020202020204" pitchFamily="34" charset="0"/>
            </a:endParaRPr>
          </a:p>
          <a:p>
            <a:pPr marL="457200">
              <a:lnSpc>
                <a:spcPct val="107000"/>
              </a:lnSpc>
              <a:spcAft>
                <a:spcPts val="800"/>
              </a:spcAft>
              <a:tabLst>
                <a:tab pos="1346200" algn="l"/>
              </a:tabLst>
            </a:pPr>
            <a:r>
              <a:rPr lang="en-GB" dirty="0">
                <a:solidFill>
                  <a:srgbClr val="FF0000"/>
                </a:solidFill>
                <a:latin typeface="Calibri" panose="020F0502020204030204" pitchFamily="34" charset="0"/>
                <a:ea typeface="SimSun" panose="02010600030101010101" pitchFamily="2" charset="-122"/>
                <a:cs typeface="Arial" panose="020B0604020202020204" pitchFamily="34" charset="0"/>
              </a:rPr>
              <a:t> </a:t>
            </a:r>
            <a:endParaRPr lang="en-GB" dirty="0">
              <a:effectLst/>
              <a:latin typeface="Calibri" panose="020F0502020204030204" pitchFamily="34" charset="0"/>
              <a:ea typeface="SimSun" panose="02010600030101010101" pitchFamily="2" charset="-122"/>
              <a:cs typeface="Arial" panose="020B0604020202020204" pitchFamily="34"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8659" y="3800940"/>
            <a:ext cx="4031087" cy="24324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itle 1"/>
          <p:cNvSpPr>
            <a:spLocks noGrp="1"/>
          </p:cNvSpPr>
          <p:nvPr>
            <p:ph type="title"/>
          </p:nvPr>
        </p:nvSpPr>
        <p:spPr>
          <a:xfrm>
            <a:off x="605464" y="1213401"/>
            <a:ext cx="8610600" cy="1293812"/>
          </a:xfrm>
        </p:spPr>
        <p:txBody>
          <a:bodyPr/>
          <a:lstStyle/>
          <a:p>
            <a:pPr algn="l"/>
            <a:r>
              <a:rPr lang="en-US" dirty="0">
                <a:latin typeface="Times New Roman" panose="02020603050405020304" pitchFamily="18" charset="0"/>
                <a:cs typeface="Times New Roman" panose="02020603050405020304" pitchFamily="18" charset="0"/>
              </a:rPr>
              <a:t>End Of Maintenance</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430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50890" y="1078690"/>
            <a:ext cx="8610600" cy="1293028"/>
          </a:xfrm>
        </p:spPr>
        <p:txBody>
          <a:bodyPr/>
          <a:lstStyle/>
          <a:p>
            <a:pPr algn="l"/>
            <a:r>
              <a:rPr lang="en-US" dirty="0">
                <a:latin typeface="Times New Roman" panose="02020603050405020304" pitchFamily="18" charset="0"/>
                <a:cs typeface="Times New Roman" panose="02020603050405020304" pitchFamily="18" charset="0"/>
              </a:rPr>
              <a:t>End Of Maintenance</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999448"/>
            <a:ext cx="10972800" cy="4525963"/>
          </a:xfrm>
        </p:spPr>
        <p:txBody>
          <a:bodyPr/>
          <a:lstStyle/>
          <a:p>
            <a:pPr lvl="0"/>
            <a:r>
              <a:rPr lang="en-GB" dirty="0"/>
              <a:t> Red card indicates that the tool has been irreparably damaged and can no longer be used</a:t>
            </a:r>
          </a:p>
          <a:p>
            <a:pPr lvl="0"/>
            <a:endParaRPr lang="en-US" dirty="0"/>
          </a:p>
          <a:p>
            <a:pPr lvl="0"/>
            <a:endParaRPr lang="en-US" dirty="0"/>
          </a:p>
          <a:p>
            <a:pPr lvl="0"/>
            <a:endParaRPr lang="en-US" dirty="0"/>
          </a:p>
          <a:p>
            <a:pPr lvl="0"/>
            <a:endParaRPr lang="en-US" dirty="0"/>
          </a:p>
          <a:p>
            <a:pPr lvl="0"/>
            <a:endParaRPr lang="en-GB" dirty="0"/>
          </a:p>
        </p:txBody>
      </p:sp>
      <p:pic>
        <p:nvPicPr>
          <p:cNvPr id="4" name="Picture 3"/>
          <p:cNvPicPr>
            <a:picLocks noChangeAspect="1"/>
          </p:cNvPicPr>
          <p:nvPr/>
        </p:nvPicPr>
        <p:blipFill>
          <a:blip r:embed="rId2"/>
          <a:stretch>
            <a:fillRect/>
          </a:stretch>
        </p:blipFill>
        <p:spPr>
          <a:xfrm>
            <a:off x="0" y="-77273"/>
            <a:ext cx="12192000" cy="115596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8660" y="3173271"/>
            <a:ext cx="4389965" cy="2789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71058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343" y="1821073"/>
            <a:ext cx="10820400" cy="4024125"/>
          </a:xfrm>
        </p:spPr>
        <p:txBody>
          <a:bodyPr/>
          <a:lstStyle/>
          <a:p>
            <a:r>
              <a:rPr lang="en-GB" sz="3600" dirty="0">
                <a:latin typeface="Times New Roman" panose="02020603050405020304" pitchFamily="18" charset="0"/>
                <a:cs typeface="Times New Roman" panose="02020603050405020304" pitchFamily="18" charset="0"/>
              </a:rPr>
              <a:t>5- Finishing work</a:t>
            </a:r>
          </a:p>
          <a:p>
            <a:r>
              <a:rPr lang="en-GB" dirty="0"/>
              <a:t>Neatly tidy up the tools, remove safety signs and warning tapes, and archive reports and drawings to facilitate the next operation. Clean wastes and other waste seals in accordance with waste disposal regulations.</a:t>
            </a:r>
          </a:p>
        </p:txBody>
      </p:sp>
      <p:pic>
        <p:nvPicPr>
          <p:cNvPr id="4" name="Picture 3"/>
          <p:cNvPicPr>
            <a:picLocks noChangeAspect="1"/>
          </p:cNvPicPr>
          <p:nvPr/>
        </p:nvPicPr>
        <p:blipFill>
          <a:blip r:embed="rId2"/>
          <a:stretch>
            <a:fillRect/>
          </a:stretch>
        </p:blipFill>
        <p:spPr>
          <a:xfrm>
            <a:off x="0" y="-77273"/>
            <a:ext cx="12192000" cy="1155963"/>
          </a:xfrm>
          <a:prstGeom prst="rect">
            <a:avLst/>
          </a:prstGeom>
        </p:spPr>
      </p:pic>
    </p:spTree>
    <p:extLst>
      <p:ext uri="{BB962C8B-B14F-4D97-AF65-F5344CB8AC3E}">
        <p14:creationId xmlns:p14="http://schemas.microsoft.com/office/powerpoint/2010/main" val="901545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60812"/>
            <a:ext cx="10972800" cy="4525963"/>
          </a:xfrm>
        </p:spPr>
        <p:txBody>
          <a:bodyPr>
            <a:normAutofit/>
          </a:bodyPr>
          <a:lstStyle/>
          <a:p>
            <a:pPr marL="0" indent="0" algn="ctr">
              <a:buNone/>
            </a:pPr>
            <a:r>
              <a:rPr lang="en-US" sz="8800" dirty="0"/>
              <a:t>Thanks for your attention</a:t>
            </a:r>
            <a:endParaRPr lang="en-GB" sz="8800" dirty="0"/>
          </a:p>
        </p:txBody>
      </p:sp>
      <p:pic>
        <p:nvPicPr>
          <p:cNvPr id="4" name="Picture 3"/>
          <p:cNvPicPr>
            <a:picLocks noChangeAspect="1"/>
          </p:cNvPicPr>
          <p:nvPr/>
        </p:nvPicPr>
        <p:blipFill>
          <a:blip r:embed="rId2"/>
          <a:stretch>
            <a:fillRect/>
          </a:stretch>
        </p:blipFill>
        <p:spPr>
          <a:xfrm>
            <a:off x="0" y="-38636"/>
            <a:ext cx="12192000" cy="1155963"/>
          </a:xfrm>
          <a:prstGeom prst="rect">
            <a:avLst/>
          </a:prstGeom>
        </p:spPr>
      </p:pic>
    </p:spTree>
    <p:extLst>
      <p:ext uri="{BB962C8B-B14F-4D97-AF65-F5344CB8AC3E}">
        <p14:creationId xmlns:p14="http://schemas.microsoft.com/office/powerpoint/2010/main" val="1415810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66" y="1137199"/>
            <a:ext cx="8610600" cy="1096891"/>
          </a:xfrm>
        </p:spPr>
        <p:txBody>
          <a:bodyPr/>
          <a:lstStyle/>
          <a:p>
            <a:pPr algn="l"/>
            <a:r>
              <a:rPr lang="en-US" dirty="0"/>
              <a:t>preparation</a:t>
            </a:r>
            <a:endParaRPr lang="en-GB" dirty="0"/>
          </a:p>
        </p:txBody>
      </p:sp>
      <p:pic>
        <p:nvPicPr>
          <p:cNvPr id="9" name="Content Placeholder 8"/>
          <p:cNvPicPr>
            <a:picLocks noGrp="1" noChangeAspect="1"/>
          </p:cNvPicPr>
          <p:nvPr>
            <p:ph idx="1"/>
          </p:nvPr>
        </p:nvPicPr>
        <p:blipFill>
          <a:blip r:embed="rId2"/>
          <a:stretch>
            <a:fillRect/>
          </a:stretch>
        </p:blipFill>
        <p:spPr>
          <a:xfrm>
            <a:off x="0" y="2915224"/>
            <a:ext cx="12167999" cy="3963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0" y="-81887"/>
            <a:ext cx="12168000" cy="982639"/>
          </a:xfrm>
          <a:prstGeom prst="rect">
            <a:avLst/>
          </a:prstGeom>
        </p:spPr>
      </p:pic>
      <p:sp>
        <p:nvSpPr>
          <p:cNvPr id="10" name="Rectangle 9"/>
          <p:cNvSpPr/>
          <p:nvPr/>
        </p:nvSpPr>
        <p:spPr>
          <a:xfrm>
            <a:off x="330195" y="2285871"/>
            <a:ext cx="3703012" cy="400110"/>
          </a:xfrm>
          <a:prstGeom prst="rect">
            <a:avLst/>
          </a:prstGeom>
        </p:spPr>
        <p:txBody>
          <a:bodyPr wrap="square">
            <a:spAutoFit/>
          </a:bodyPr>
          <a:lstStyle/>
          <a:p>
            <a:r>
              <a:rPr lang="en-GB" sz="2000" b="1" dirty="0"/>
              <a:t>Retrievable Packer Parts list</a:t>
            </a:r>
          </a:p>
        </p:txBody>
      </p:sp>
    </p:spTree>
    <p:extLst>
      <p:ext uri="{BB962C8B-B14F-4D97-AF65-F5344CB8AC3E}">
        <p14:creationId xmlns:p14="http://schemas.microsoft.com/office/powerpoint/2010/main" val="2870143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1433</TotalTime>
  <Words>3382</Words>
  <Application>Microsoft Office PowerPoint</Application>
  <PresentationFormat>Widescreen</PresentationFormat>
  <Paragraphs>427</Paragraphs>
  <Slides>84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Times New Roman</vt:lpstr>
      <vt:lpstr>Wingdings</vt:lpstr>
      <vt:lpstr>Office Theme</vt:lpstr>
      <vt:lpstr>Maintenance and use of ctu retrievable packer</vt:lpstr>
      <vt:lpstr> work content</vt:lpstr>
      <vt:lpstr>Overview  </vt:lpstr>
      <vt:lpstr>preparation</vt:lpstr>
      <vt:lpstr>preparation</vt:lpstr>
      <vt:lpstr>preparation</vt:lpstr>
      <vt:lpstr>preparation</vt:lpstr>
      <vt:lpstr>preparation</vt:lpstr>
      <vt:lpstr>preparation</vt:lpstr>
      <vt:lpstr>Tool maintenance process </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PowerPoint Presentation</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Tool maintenance process</vt:lpstr>
      <vt:lpstr>PowerPoint Presentation</vt:lpstr>
      <vt:lpstr>End Of Maintenance</vt:lpstr>
      <vt:lpstr>End Of Maintenance</vt:lpstr>
      <vt:lpstr>End Of Maintenance</vt:lpstr>
      <vt:lpstr>Tool maintenance process</vt:lpstr>
      <vt:lpstr>PowerPoint Presentation</vt:lpstr>
      <vt:lpstr>End Of Maintenance</vt:lpstr>
      <vt:lpstr>End Of Maintenance</vt:lpstr>
      <vt:lpstr>End Of Maintenance</vt:lpstr>
      <vt:lpstr>End Of Maintenance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Engineer</dc:creator>
  <cp:lastModifiedBy>Jalal Alali</cp:lastModifiedBy>
  <cp:revision>136</cp:revision>
  <dcterms:created xsi:type="dcterms:W3CDTF">2018-04-14T07:21:35Z</dcterms:created>
  <dcterms:modified xsi:type="dcterms:W3CDTF">2024-02-26T00:59:39Z</dcterms:modified>
</cp:coreProperties>
</file>